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5" r:id="rId2"/>
  </p:sldMasterIdLst>
  <p:notesMasterIdLst>
    <p:notesMasterId r:id="rId20"/>
  </p:notesMasterIdLst>
  <p:handoutMasterIdLst>
    <p:handoutMasterId r:id="rId21"/>
  </p:handoutMasterIdLst>
  <p:sldIdLst>
    <p:sldId id="266" r:id="rId3"/>
    <p:sldId id="272" r:id="rId4"/>
    <p:sldId id="515" r:id="rId5"/>
    <p:sldId id="588" r:id="rId6"/>
    <p:sldId id="589" r:id="rId7"/>
    <p:sldId id="590" r:id="rId8"/>
    <p:sldId id="575" r:id="rId9"/>
    <p:sldId id="591" r:id="rId10"/>
    <p:sldId id="592" r:id="rId11"/>
    <p:sldId id="593" r:id="rId12"/>
    <p:sldId id="594" r:id="rId13"/>
    <p:sldId id="595" r:id="rId14"/>
    <p:sldId id="596" r:id="rId15"/>
    <p:sldId id="557" r:id="rId16"/>
    <p:sldId id="580" r:id="rId17"/>
    <p:sldId id="573" r:id="rId18"/>
    <p:sldId id="284" r:id="rId19"/>
  </p:sldIdLst>
  <p:sldSz cx="11520488" cy="6480175"/>
  <p:notesSz cx="6858000" cy="9144000"/>
  <p:custDataLst>
    <p:tags r:id="rId22"/>
  </p:custDataLst>
  <p:defaultTextStyle>
    <a:defPPr lvl="0">
      <a:defRPr lang="de-DE"/>
    </a:defPPr>
    <a:lvl1pPr marL="0" lvl="1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lvl="2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lvl="3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lvl="4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4E73"/>
    <a:srgbClr val="8C857A"/>
    <a:srgbClr val="4D4943"/>
    <a:srgbClr val="EE503E"/>
    <a:srgbClr val="50B695"/>
    <a:srgbClr val="AFCC50"/>
    <a:srgbClr val="DDDF48"/>
    <a:srgbClr val="FFE05C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E9A42-D26B-8AE8-0A53-4A03989EE170}" v="3" dt="2025-02-02T10:55:42.589"/>
    <p1510:client id="{7EE35866-EDC6-C9AD-195E-B49995CCBF66}" v="750" dt="2025-02-03T18:14:48.194"/>
    <p1510:client id="{8CC76447-1CAC-3B96-1772-ABFDBD9B1D77}" v="333" dt="2025-02-02T14:58:53.264"/>
    <p1510:client id="{DE3D14CE-9A29-3774-8852-2170781C40B2}" v="30" dt="2025-02-02T10:50:17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41"/>
        <p:guide pos="362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fld id="{FE955A5A-147F-481E-AB53-1A98627BEAAD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000" b="1">
                <a:latin typeface="Stafford" pitchFamily="2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‹#›</a:t>
            </a:fld>
            <a:endParaRPr lang="de-DE"/>
          </a:p>
        </p:txBody>
      </p:sp>
      <p:pic>
        <p:nvPicPr>
          <p:cNvPr id="10" name="Picture 6" descr="tud_logo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000" b="1">
                <a:latin typeface="Stafford" pitchFamily="2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‹#›</a:t>
            </a:fld>
            <a:endParaRPr lang="de-DE"/>
          </a:p>
        </p:txBody>
      </p:sp>
      <p:pic>
        <p:nvPicPr>
          <p:cNvPr id="12" name="Picture 6" descr="tud_logo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110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908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22D5-D689-D63E-0609-68CB0241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E972EE-501A-3B18-4189-9221FB57F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9DB7E0-4CC5-5FCE-4463-EC3B40914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9A50F69-CC9E-47A2-752C-79B6B2B20D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C9A34-601C-0B99-DD08-D944FDA80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D97CC-1DD4-B06A-B77B-607C7347C9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D7C6D-530D-4E64-F50F-E3BE4ADD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5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2637-E68E-CB9F-D2F9-4687B6A7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1F2661-5494-F1EC-A0AE-60EF46DBC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6E5A9E-7BB3-2D9D-EA22-F8BE01FEF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CB80F04-C93C-FFED-8492-3123AA69AE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9CC39B-8018-4F18-D645-2511895086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D93DF5-A1EF-17F4-2DD5-C9733ED167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96F94-514F-EEF4-12D4-4BD3A3473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11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D414-C3D5-4788-A6D3-0B166B63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C054EC-C553-BBD5-4204-985905742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1ADB81-3D6A-A66E-A92F-7747266ED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E141D77-44A7-8346-91AD-CE9AE24A6F6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C23890-9BDF-51B9-1A30-E0B4E0A2A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CF59A-FACC-2C11-7EE1-1E42865ED8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6EDB0D-140F-1C2A-420E-F79D14B8D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3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0DE2-477D-D7BA-3D24-73AEE113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4CDC75-19B9-A5D6-E44F-C23939E8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93FFD3-53ED-1CCE-EDA0-0FBC8D17A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C1D713C-DEA9-0ABF-DE51-0B3F8A16F4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8D82EE-CEEB-35C5-F8EB-10B1F2FBDF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146961-DE1D-0001-4380-6A9F673A7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1A0A4A-0999-895B-F201-F3CA9CDDA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45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E302-D5B2-AB91-A493-E52D07A8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8D75C7-9313-AAB7-3C89-1FB533179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6BE0F7-AACF-D6D9-0D01-AFD27410F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/>
              <a:t>Simple RNN</a:t>
            </a:r>
            <a:r>
              <a:rPr lang="en-US" altLang="zh-CN" sz="1600"/>
              <a:t> is weak in generalization.</a:t>
            </a:r>
            <a:r>
              <a:rPr lang="zh-CN" altLang="en-US" sz="1600" b="1"/>
              <a:t>简单 </a:t>
            </a:r>
            <a:r>
              <a:rPr lang="en-US" altLang="zh-CN" sz="1600" b="1"/>
              <a:t>RNN</a:t>
            </a:r>
            <a:r>
              <a:rPr lang="en-US" altLang="zh-CN" sz="1600"/>
              <a:t> </a:t>
            </a:r>
            <a:r>
              <a:rPr lang="zh-CN" altLang="en-US" sz="1600"/>
              <a:t>的泛化性较弱。</a:t>
            </a:r>
            <a:r>
              <a:rPr lang="en-US" altLang="zh-CN" sz="1600" b="1"/>
              <a:t>Maxwell Model</a:t>
            </a:r>
            <a:r>
              <a:rPr lang="en-US" altLang="zh-CN" sz="1600"/>
              <a:t> balances physics and </a:t>
            </a:r>
            <a:r>
              <a:rPr lang="en-US" altLang="zh-CN" sz="1600" err="1"/>
              <a:t>data.</a:t>
            </a:r>
            <a:r>
              <a:rPr lang="en-US" altLang="zh-CN" sz="1600" b="1" err="1"/>
              <a:t>Maxwell</a:t>
            </a:r>
            <a:r>
              <a:rPr lang="en-US" altLang="zh-CN" sz="1600" b="1"/>
              <a:t> </a:t>
            </a:r>
            <a:r>
              <a:rPr lang="zh-CN" altLang="en-US" sz="1600" b="1"/>
              <a:t>模型</a:t>
            </a:r>
            <a:r>
              <a:rPr lang="zh-CN" altLang="en-US" sz="1600"/>
              <a:t>平衡物理场和数据。</a:t>
            </a:r>
            <a:r>
              <a:rPr lang="en-US" altLang="zh-CN" sz="1600" b="1"/>
              <a:t>GSM Model</a:t>
            </a:r>
            <a:r>
              <a:rPr lang="en-US" altLang="zh-CN" sz="1600"/>
              <a:t> offers the best performance but is computationally </a:t>
            </a:r>
            <a:r>
              <a:rPr lang="en-US" altLang="zh-CN" sz="1600" err="1"/>
              <a:t>expensive.</a:t>
            </a:r>
            <a:r>
              <a:rPr lang="en-US" altLang="zh-CN" sz="1600" b="1" err="1"/>
              <a:t>GSM</a:t>
            </a:r>
            <a:r>
              <a:rPr lang="en-US" altLang="zh-CN" sz="1600" b="1"/>
              <a:t> </a:t>
            </a:r>
            <a:r>
              <a:rPr lang="zh-CN" altLang="en-US" sz="1600" b="1"/>
              <a:t>模型</a:t>
            </a:r>
            <a:r>
              <a:rPr lang="zh-CN" altLang="en-US" sz="1600"/>
              <a:t>提供最佳性能，但计算成本高昂。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7C04F58-928D-0308-96E5-0988A2E765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F181A-1435-5940-3121-15F836048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0D59C6-1B31-EAF0-8FDB-BE93DE5BCD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F91FB8-0A3C-2C34-DA65-035739776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77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E474-78F2-0FB4-AA33-94AE2CA0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C2321C-5081-DEA8-3C5F-AFBF242C3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ECECDD-F127-7C4C-EEB0-3462988E9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2F813779-5C69-F99D-6B4A-E487F7FDFD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F50B30-6FF3-B47B-3602-247A1FDE4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F498CD-A16F-734F-C479-7150B16E1B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2A024-0884-5682-D822-4ADE7CFCD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17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12B49-2E49-138A-9667-796C0122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D0F42D-7990-495D-78BC-86C7218DC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B9C06A-9891-2A96-EEFC-1FC162082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AD20302B-8721-1FF3-67B5-2B9F1CB413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39AD8-979A-1A83-C70C-0BF74712A6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915992-A29B-6429-56E9-F9A376D502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3814FA-07E4-E84E-A9FF-F8F6E35AE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87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6487-0F0D-D97A-5364-1CC0565CA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4F580F-412E-017E-A2B2-573A4C7FB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54BCE7-E18F-E53B-9EDA-63514FA7C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9C59660-0FD7-B5BA-147A-B8DD00C4A1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36FB04-B25B-CAFC-1A94-18E2EA634C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139D85-41D4-816E-1670-3F6C565FDE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4EA7AC-DFF2-8761-09FE-157514368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9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03532-DB6C-11F9-2B6B-B394792A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A67209-4F43-E142-872E-C4AC7894F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E66DDD-4FF4-093A-809B-F4F9B1E3E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4CB73D86-9386-5646-3D18-697475F936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E18F4A-E1D9-067E-D36D-F715F325C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B2C61-9EB6-8DC4-AF49-5CEBE27E5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E91EE-994F-98BE-D954-FAC57B22C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2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C0B3-DBB3-AEFE-62E6-C32FFA7A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EE21FD-6E2B-7936-DB31-D1E21BD25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DAA733-7716-C6E5-6266-3896870C9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9DEE39A9-386F-0B4F-E440-F1B5310EB5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4DAB0-2ABB-BAB8-7098-939023288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874FEC-7839-10D6-2D29-1B29608E91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848EA2-32B6-EAEE-F7F8-300A5943E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5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2864-AD00-3DC0-6B43-787EF2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98FEAA-B3DE-F8D2-B27A-C4E9ECF68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ACF6FD-D546-2BC0-CFF4-BC272384D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3875892-43E9-90DA-49F4-A9CC84C00B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09E38-FF43-6524-6FB2-61F2591A3D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75E3E-BDBD-7CDD-6595-4732D5CB09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F79AD-90F6-1F57-95AF-0C51EE3F5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77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C3439-7608-14E1-D620-6E202B43B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EC6C3E-E129-7CE7-FEC7-DEE91742D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D237E7-D06D-48B7-4089-752BBEDB4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4068FB7E-89A6-5D94-8DBD-9C3F430C40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D3133-C43B-07AE-4896-E6AA92B755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8DB32-CE2F-5D2B-5A1B-C61A275276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FBE915-867C-9116-0766-AB68C4486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1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E88A-70FD-648B-9ADB-77C51D42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28EF8-11A1-3D5C-A0C2-EEEB5422A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CA1BDD-250B-F130-F159-8E3B22367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DAC284EE-3E36-F7AC-904C-66E31C573F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06C65-D28D-DF69-82DD-4A88E0263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ACA8A1-FDED-0D7D-0A34-02C6736FD5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960CC0-025E-A082-CC7B-E543A00E0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3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atumsplatzhalter 27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A42C73-FA6E-483B-9DEA-FB000470768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276" name="Fußzeilenplatzhalter 27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277" name="Foliennummernplatzhalter 27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262" name="Bildplatzhalter 261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 cstate="hqprint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A85B3B2-547F-47F3-8E28-4EACE4428802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>
          <a:xfrm>
            <a:off x="1769641" y="5887834"/>
            <a:ext cx="8226969" cy="3844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grpSp>
        <p:nvGrpSpPr>
          <p:cNvPr id="18" name="Gruppieren 17"/>
          <p:cNvGrpSpPr>
            <a:grpSpLocks noChangeAspect="1"/>
          </p:cNvGrpSpPr>
          <p:nvPr userDrawn="1"/>
        </p:nvGrpSpPr>
        <p:grpSpPr>
          <a:xfrm>
            <a:off x="503238" y="5837322"/>
            <a:ext cx="10536237" cy="455969"/>
            <a:chOff x="503238" y="5837322"/>
            <a:chExt cx="10536237" cy="455969"/>
          </a:xfrm>
        </p:grpSpPr>
        <p:sp>
          <p:nvSpPr>
            <p:cNvPr id="3" name="Freeform 6"/>
            <p:cNvSpPr>
              <a:spLocks noEditPoints="1"/>
            </p:cNvSpPr>
            <p:nvPr userDrawn="1"/>
          </p:nvSpPr>
          <p:spPr bwMode="auto">
            <a:xfrm>
              <a:off x="503238" y="6150416"/>
              <a:ext cx="1136650" cy="142875"/>
            </a:xfrm>
            <a:custGeom>
              <a:avLst/>
              <a:gdLst>
                <a:gd name="T0" fmla="*/ 81 w 951"/>
                <a:gd name="T1" fmla="*/ 72 h 114"/>
                <a:gd name="T2" fmla="*/ 71 w 951"/>
                <a:gd name="T3" fmla="*/ 49 h 114"/>
                <a:gd name="T4" fmla="*/ 28 w 951"/>
                <a:gd name="T5" fmla="*/ 78 h 114"/>
                <a:gd name="T6" fmla="*/ 48 w 951"/>
                <a:gd name="T7" fmla="*/ 34 h 114"/>
                <a:gd name="T8" fmla="*/ 59 w 951"/>
                <a:gd name="T9" fmla="*/ 34 h 114"/>
                <a:gd name="T10" fmla="*/ 150 w 951"/>
                <a:gd name="T11" fmla="*/ 32 h 114"/>
                <a:gd name="T12" fmla="*/ 147 w 951"/>
                <a:gd name="T13" fmla="*/ 88 h 114"/>
                <a:gd name="T14" fmla="*/ 118 w 951"/>
                <a:gd name="T15" fmla="*/ 54 h 114"/>
                <a:gd name="T16" fmla="*/ 118 w 951"/>
                <a:gd name="T17" fmla="*/ 54 h 114"/>
                <a:gd name="T18" fmla="*/ 206 w 951"/>
                <a:gd name="T19" fmla="*/ 36 h 114"/>
                <a:gd name="T20" fmla="*/ 227 w 951"/>
                <a:gd name="T21" fmla="*/ 83 h 114"/>
                <a:gd name="T22" fmla="*/ 215 w 951"/>
                <a:gd name="T23" fmla="*/ 37 h 114"/>
                <a:gd name="T24" fmla="*/ 260 w 951"/>
                <a:gd name="T25" fmla="*/ 29 h 114"/>
                <a:gd name="T26" fmla="*/ 267 w 951"/>
                <a:gd name="T27" fmla="*/ 59 h 114"/>
                <a:gd name="T28" fmla="*/ 298 w 951"/>
                <a:gd name="T29" fmla="*/ 48 h 114"/>
                <a:gd name="T30" fmla="*/ 305 w 951"/>
                <a:gd name="T31" fmla="*/ 41 h 114"/>
                <a:gd name="T32" fmla="*/ 260 w 951"/>
                <a:gd name="T33" fmla="*/ 29 h 114"/>
                <a:gd name="T34" fmla="*/ 361 w 951"/>
                <a:gd name="T35" fmla="*/ 37 h 114"/>
                <a:gd name="T36" fmla="*/ 322 w 951"/>
                <a:gd name="T37" fmla="*/ 70 h 114"/>
                <a:gd name="T38" fmla="*/ 364 w 951"/>
                <a:gd name="T39" fmla="*/ 86 h 114"/>
                <a:gd name="T40" fmla="*/ 325 w 951"/>
                <a:gd name="T41" fmla="*/ 110 h 114"/>
                <a:gd name="T42" fmla="*/ 352 w 951"/>
                <a:gd name="T43" fmla="*/ 37 h 114"/>
                <a:gd name="T44" fmla="*/ 338 w 951"/>
                <a:gd name="T45" fmla="*/ 80 h 114"/>
                <a:gd name="T46" fmla="*/ 397 w 951"/>
                <a:gd name="T47" fmla="*/ 3 h 114"/>
                <a:gd name="T48" fmla="*/ 389 w 951"/>
                <a:gd name="T49" fmla="*/ 88 h 114"/>
                <a:gd name="T50" fmla="*/ 414 w 951"/>
                <a:gd name="T51" fmla="*/ 44 h 114"/>
                <a:gd name="T52" fmla="*/ 430 w 951"/>
                <a:gd name="T53" fmla="*/ 37 h 114"/>
                <a:gd name="T54" fmla="*/ 460 w 951"/>
                <a:gd name="T55" fmla="*/ 87 h 114"/>
                <a:gd name="T56" fmla="*/ 420 w 951"/>
                <a:gd name="T57" fmla="*/ 41 h 114"/>
                <a:gd name="T58" fmla="*/ 522 w 951"/>
                <a:gd name="T59" fmla="*/ 45 h 114"/>
                <a:gd name="T60" fmla="*/ 502 w 951"/>
                <a:gd name="T61" fmla="*/ 89 h 114"/>
                <a:gd name="T62" fmla="*/ 482 w 951"/>
                <a:gd name="T63" fmla="*/ 54 h 114"/>
                <a:gd name="T64" fmla="*/ 515 w 951"/>
                <a:gd name="T65" fmla="*/ 48 h 114"/>
                <a:gd name="T66" fmla="*/ 559 w 951"/>
                <a:gd name="T67" fmla="*/ 28 h 114"/>
                <a:gd name="T68" fmla="*/ 578 w 951"/>
                <a:gd name="T69" fmla="*/ 85 h 114"/>
                <a:gd name="T70" fmla="*/ 542 w 951"/>
                <a:gd name="T71" fmla="*/ 49 h 114"/>
                <a:gd name="T72" fmla="*/ 541 w 951"/>
                <a:gd name="T73" fmla="*/ 54 h 114"/>
                <a:gd name="T74" fmla="*/ 601 w 951"/>
                <a:gd name="T75" fmla="*/ 56 h 114"/>
                <a:gd name="T76" fmla="*/ 619 w 951"/>
                <a:gd name="T77" fmla="*/ 29 h 114"/>
                <a:gd name="T78" fmla="*/ 594 w 951"/>
                <a:gd name="T79" fmla="*/ 29 h 114"/>
                <a:gd name="T80" fmla="*/ 656 w 951"/>
                <a:gd name="T81" fmla="*/ 30 h 114"/>
                <a:gd name="T82" fmla="*/ 676 w 951"/>
                <a:gd name="T83" fmla="*/ 30 h 114"/>
                <a:gd name="T84" fmla="*/ 747 w 951"/>
                <a:gd name="T85" fmla="*/ 29 h 114"/>
                <a:gd name="T86" fmla="*/ 739 w 951"/>
                <a:gd name="T87" fmla="*/ 70 h 114"/>
                <a:gd name="T88" fmla="*/ 710 w 951"/>
                <a:gd name="T89" fmla="*/ 29 h 114"/>
                <a:gd name="T90" fmla="*/ 733 w 951"/>
                <a:gd name="T91" fmla="*/ 85 h 114"/>
                <a:gd name="T92" fmla="*/ 748 w 951"/>
                <a:gd name="T93" fmla="*/ 74 h 114"/>
                <a:gd name="T94" fmla="*/ 770 w 951"/>
                <a:gd name="T95" fmla="*/ 80 h 114"/>
                <a:gd name="T96" fmla="*/ 778 w 951"/>
                <a:gd name="T97" fmla="*/ 78 h 114"/>
                <a:gd name="T98" fmla="*/ 778 w 951"/>
                <a:gd name="T99" fmla="*/ 13 h 114"/>
                <a:gd name="T100" fmla="*/ 842 w 951"/>
                <a:gd name="T101" fmla="*/ 29 h 114"/>
                <a:gd name="T102" fmla="*/ 814 w 951"/>
                <a:gd name="T103" fmla="*/ 75 h 114"/>
                <a:gd name="T104" fmla="*/ 805 w 951"/>
                <a:gd name="T105" fmla="*/ 66 h 114"/>
                <a:gd name="T106" fmla="*/ 844 w 951"/>
                <a:gd name="T107" fmla="*/ 85 h 114"/>
                <a:gd name="T108" fmla="*/ 868 w 951"/>
                <a:gd name="T109" fmla="*/ 29 h 114"/>
                <a:gd name="T110" fmla="*/ 875 w 951"/>
                <a:gd name="T111" fmla="*/ 56 h 114"/>
                <a:gd name="T112" fmla="*/ 891 w 951"/>
                <a:gd name="T113" fmla="*/ 29 h 114"/>
                <a:gd name="T114" fmla="*/ 951 w 951"/>
                <a:gd name="T115" fmla="*/ 60 h 114"/>
                <a:gd name="T116" fmla="*/ 904 w 951"/>
                <a:gd name="T117" fmla="*/ 45 h 114"/>
                <a:gd name="T118" fmla="*/ 916 w 951"/>
                <a:gd name="T119" fmla="*/ 76 h 114"/>
                <a:gd name="T120" fmla="*/ 935 w 951"/>
                <a:gd name="T121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4">
                  <a:moveTo>
                    <a:pt x="106" y="7"/>
                  </a:moveTo>
                  <a:lnTo>
                    <a:pt x="106" y="7"/>
                  </a:lnTo>
                  <a:lnTo>
                    <a:pt x="99" y="7"/>
                  </a:lnTo>
                  <a:lnTo>
                    <a:pt x="87" y="49"/>
                  </a:lnTo>
                  <a:cubicBezTo>
                    <a:pt x="86" y="53"/>
                    <a:pt x="85" y="55"/>
                    <a:pt x="85" y="57"/>
                  </a:cubicBezTo>
                  <a:cubicBezTo>
                    <a:pt x="84" y="59"/>
                    <a:pt x="84" y="61"/>
                    <a:pt x="83" y="63"/>
                  </a:cubicBezTo>
                  <a:cubicBezTo>
                    <a:pt x="83" y="64"/>
                    <a:pt x="82" y="66"/>
                    <a:pt x="82" y="67"/>
                  </a:cubicBezTo>
                  <a:cubicBezTo>
                    <a:pt x="82" y="68"/>
                    <a:pt x="81" y="70"/>
                    <a:pt x="81" y="72"/>
                  </a:cubicBezTo>
                  <a:cubicBezTo>
                    <a:pt x="81" y="73"/>
                    <a:pt x="80" y="74"/>
                    <a:pt x="80" y="76"/>
                  </a:cubicBezTo>
                  <a:cubicBezTo>
                    <a:pt x="80" y="77"/>
                    <a:pt x="80" y="78"/>
                    <a:pt x="79" y="79"/>
                  </a:cubicBezTo>
                  <a:cubicBezTo>
                    <a:pt x="79" y="80"/>
                    <a:pt x="79" y="81"/>
                    <a:pt x="79" y="81"/>
                  </a:cubicBezTo>
                  <a:cubicBezTo>
                    <a:pt x="79" y="82"/>
                    <a:pt x="79" y="83"/>
                    <a:pt x="79" y="84"/>
                  </a:cubicBezTo>
                  <a:cubicBezTo>
                    <a:pt x="79" y="82"/>
                    <a:pt x="79" y="80"/>
                    <a:pt x="78" y="78"/>
                  </a:cubicBezTo>
                  <a:cubicBezTo>
                    <a:pt x="78" y="76"/>
                    <a:pt x="78" y="74"/>
                    <a:pt x="77" y="72"/>
                  </a:cubicBezTo>
                  <a:cubicBezTo>
                    <a:pt x="76" y="70"/>
                    <a:pt x="76" y="67"/>
                    <a:pt x="75" y="63"/>
                  </a:cubicBezTo>
                  <a:cubicBezTo>
                    <a:pt x="74" y="60"/>
                    <a:pt x="72" y="55"/>
                    <a:pt x="71" y="49"/>
                  </a:cubicBezTo>
                  <a:lnTo>
                    <a:pt x="58" y="7"/>
                  </a:lnTo>
                  <a:lnTo>
                    <a:pt x="49" y="7"/>
                  </a:lnTo>
                  <a:lnTo>
                    <a:pt x="37" y="49"/>
                  </a:lnTo>
                  <a:cubicBezTo>
                    <a:pt x="35" y="55"/>
                    <a:pt x="34" y="60"/>
                    <a:pt x="33" y="63"/>
                  </a:cubicBezTo>
                  <a:cubicBezTo>
                    <a:pt x="32" y="67"/>
                    <a:pt x="31" y="70"/>
                    <a:pt x="31" y="72"/>
                  </a:cubicBezTo>
                  <a:cubicBezTo>
                    <a:pt x="30" y="74"/>
                    <a:pt x="30" y="76"/>
                    <a:pt x="29" y="78"/>
                  </a:cubicBezTo>
                  <a:cubicBezTo>
                    <a:pt x="29" y="80"/>
                    <a:pt x="29" y="81"/>
                    <a:pt x="29" y="83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27" y="76"/>
                    <a:pt x="27" y="74"/>
                    <a:pt x="26" y="72"/>
                  </a:cubicBezTo>
                  <a:cubicBezTo>
                    <a:pt x="25" y="69"/>
                    <a:pt x="25" y="66"/>
                    <a:pt x="24" y="63"/>
                  </a:cubicBezTo>
                  <a:cubicBezTo>
                    <a:pt x="23" y="59"/>
                    <a:pt x="22" y="55"/>
                    <a:pt x="20" y="50"/>
                  </a:cubicBezTo>
                  <a:lnTo>
                    <a:pt x="8" y="7"/>
                  </a:lnTo>
                  <a:lnTo>
                    <a:pt x="0" y="7"/>
                  </a:lnTo>
                  <a:lnTo>
                    <a:pt x="23" y="87"/>
                  </a:lnTo>
                  <a:lnTo>
                    <a:pt x="33" y="87"/>
                  </a:lnTo>
                  <a:lnTo>
                    <a:pt x="48" y="34"/>
                  </a:lnTo>
                  <a:cubicBezTo>
                    <a:pt x="49" y="31"/>
                    <a:pt x="49" y="28"/>
                    <a:pt x="50" y="26"/>
                  </a:cubicBezTo>
                  <a:cubicBezTo>
                    <a:pt x="51" y="24"/>
                    <a:pt x="51" y="22"/>
                    <a:pt x="52" y="20"/>
                  </a:cubicBezTo>
                  <a:cubicBezTo>
                    <a:pt x="52" y="18"/>
                    <a:pt x="52" y="17"/>
                    <a:pt x="53" y="15"/>
                  </a:cubicBezTo>
                  <a:cubicBezTo>
                    <a:pt x="53" y="14"/>
                    <a:pt x="53" y="13"/>
                    <a:pt x="53" y="11"/>
                  </a:cubicBezTo>
                  <a:cubicBezTo>
                    <a:pt x="53" y="13"/>
                    <a:pt x="53" y="14"/>
                    <a:pt x="54" y="16"/>
                  </a:cubicBezTo>
                  <a:cubicBezTo>
                    <a:pt x="55" y="17"/>
                    <a:pt x="54" y="18"/>
                    <a:pt x="55" y="20"/>
                  </a:cubicBezTo>
                  <a:cubicBezTo>
                    <a:pt x="55" y="22"/>
                    <a:pt x="56" y="24"/>
                    <a:pt x="56" y="26"/>
                  </a:cubicBezTo>
                  <a:cubicBezTo>
                    <a:pt x="57" y="28"/>
                    <a:pt x="58" y="31"/>
                    <a:pt x="59" y="34"/>
                  </a:cubicBezTo>
                  <a:lnTo>
                    <a:pt x="74" y="87"/>
                  </a:lnTo>
                  <a:lnTo>
                    <a:pt x="84" y="87"/>
                  </a:lnTo>
                  <a:lnTo>
                    <a:pt x="106" y="7"/>
                  </a:lnTo>
                  <a:close/>
                  <a:moveTo>
                    <a:pt x="159" y="60"/>
                  </a:moveTo>
                  <a:lnTo>
                    <a:pt x="159" y="60"/>
                  </a:lnTo>
                  <a:lnTo>
                    <a:pt x="159" y="52"/>
                  </a:lnTo>
                  <a:cubicBezTo>
                    <a:pt x="159" y="50"/>
                    <a:pt x="159" y="48"/>
                    <a:pt x="158" y="45"/>
                  </a:cubicBezTo>
                  <a:cubicBezTo>
                    <a:pt x="157" y="40"/>
                    <a:pt x="154" y="36"/>
                    <a:pt x="150" y="32"/>
                  </a:cubicBezTo>
                  <a:cubicBezTo>
                    <a:pt x="146" y="29"/>
                    <a:pt x="141" y="28"/>
                    <a:pt x="136" y="28"/>
                  </a:cubicBezTo>
                  <a:cubicBezTo>
                    <a:pt x="133" y="28"/>
                    <a:pt x="129" y="28"/>
                    <a:pt x="126" y="30"/>
                  </a:cubicBezTo>
                  <a:cubicBezTo>
                    <a:pt x="123" y="31"/>
                    <a:pt x="120" y="33"/>
                    <a:pt x="118" y="36"/>
                  </a:cubicBezTo>
                  <a:cubicBezTo>
                    <a:pt x="115" y="39"/>
                    <a:pt x="114" y="42"/>
                    <a:pt x="112" y="45"/>
                  </a:cubicBezTo>
                  <a:cubicBezTo>
                    <a:pt x="111" y="49"/>
                    <a:pt x="111" y="53"/>
                    <a:pt x="111" y="58"/>
                  </a:cubicBezTo>
                  <a:cubicBezTo>
                    <a:pt x="110" y="66"/>
                    <a:pt x="113" y="74"/>
                    <a:pt x="118" y="81"/>
                  </a:cubicBezTo>
                  <a:cubicBezTo>
                    <a:pt x="123" y="86"/>
                    <a:pt x="131" y="89"/>
                    <a:pt x="139" y="89"/>
                  </a:cubicBezTo>
                  <a:cubicBezTo>
                    <a:pt x="141" y="89"/>
                    <a:pt x="144" y="89"/>
                    <a:pt x="147" y="88"/>
                  </a:cubicBezTo>
                  <a:cubicBezTo>
                    <a:pt x="150" y="87"/>
                    <a:pt x="152" y="87"/>
                    <a:pt x="155" y="85"/>
                  </a:cubicBezTo>
                  <a:lnTo>
                    <a:pt x="155" y="78"/>
                  </a:lnTo>
                  <a:cubicBezTo>
                    <a:pt x="150" y="81"/>
                    <a:pt x="144" y="83"/>
                    <a:pt x="139" y="83"/>
                  </a:cubicBezTo>
                  <a:cubicBezTo>
                    <a:pt x="133" y="83"/>
                    <a:pt x="128" y="81"/>
                    <a:pt x="124" y="76"/>
                  </a:cubicBezTo>
                  <a:cubicBezTo>
                    <a:pt x="120" y="72"/>
                    <a:pt x="118" y="66"/>
                    <a:pt x="118" y="60"/>
                  </a:cubicBezTo>
                  <a:lnTo>
                    <a:pt x="159" y="60"/>
                  </a:lnTo>
                  <a:close/>
                  <a:moveTo>
                    <a:pt x="118" y="54"/>
                  </a:moveTo>
                  <a:lnTo>
                    <a:pt x="118" y="54"/>
                  </a:lnTo>
                  <a:cubicBezTo>
                    <a:pt x="118" y="53"/>
                    <a:pt x="118" y="51"/>
                    <a:pt x="119" y="49"/>
                  </a:cubicBezTo>
                  <a:cubicBezTo>
                    <a:pt x="119" y="48"/>
                    <a:pt x="120" y="46"/>
                    <a:pt x="120" y="45"/>
                  </a:cubicBezTo>
                  <a:cubicBezTo>
                    <a:pt x="122" y="42"/>
                    <a:pt x="124" y="39"/>
                    <a:pt x="127" y="37"/>
                  </a:cubicBezTo>
                  <a:cubicBezTo>
                    <a:pt x="132" y="34"/>
                    <a:pt x="139" y="34"/>
                    <a:pt x="144" y="37"/>
                  </a:cubicBezTo>
                  <a:cubicBezTo>
                    <a:pt x="146" y="39"/>
                    <a:pt x="148" y="41"/>
                    <a:pt x="150" y="44"/>
                  </a:cubicBezTo>
                  <a:cubicBezTo>
                    <a:pt x="150" y="45"/>
                    <a:pt x="151" y="47"/>
                    <a:pt x="151" y="49"/>
                  </a:cubicBezTo>
                  <a:cubicBezTo>
                    <a:pt x="151" y="51"/>
                    <a:pt x="152" y="53"/>
                    <a:pt x="152" y="55"/>
                  </a:cubicBezTo>
                  <a:lnTo>
                    <a:pt x="118" y="54"/>
                  </a:lnTo>
                  <a:close/>
                  <a:moveTo>
                    <a:pt x="248" y="60"/>
                  </a:moveTo>
                  <a:lnTo>
                    <a:pt x="248" y="60"/>
                  </a:lnTo>
                  <a:lnTo>
                    <a:pt x="248" y="52"/>
                  </a:lnTo>
                  <a:cubicBezTo>
                    <a:pt x="248" y="50"/>
                    <a:pt x="247" y="48"/>
                    <a:pt x="247" y="45"/>
                  </a:cubicBezTo>
                  <a:cubicBezTo>
                    <a:pt x="246" y="40"/>
                    <a:pt x="243" y="36"/>
                    <a:pt x="239" y="32"/>
                  </a:cubicBezTo>
                  <a:cubicBezTo>
                    <a:pt x="235" y="29"/>
                    <a:pt x="230" y="28"/>
                    <a:pt x="225" y="28"/>
                  </a:cubicBezTo>
                  <a:cubicBezTo>
                    <a:pt x="221" y="28"/>
                    <a:pt x="218" y="28"/>
                    <a:pt x="214" y="30"/>
                  </a:cubicBezTo>
                  <a:cubicBezTo>
                    <a:pt x="211" y="31"/>
                    <a:pt x="208" y="33"/>
                    <a:pt x="206" y="36"/>
                  </a:cubicBezTo>
                  <a:cubicBezTo>
                    <a:pt x="204" y="39"/>
                    <a:pt x="202" y="42"/>
                    <a:pt x="201" y="45"/>
                  </a:cubicBezTo>
                  <a:cubicBezTo>
                    <a:pt x="200" y="49"/>
                    <a:pt x="199" y="53"/>
                    <a:pt x="199" y="58"/>
                  </a:cubicBezTo>
                  <a:cubicBezTo>
                    <a:pt x="199" y="66"/>
                    <a:pt x="201" y="74"/>
                    <a:pt x="207" y="81"/>
                  </a:cubicBezTo>
                  <a:cubicBezTo>
                    <a:pt x="212" y="86"/>
                    <a:pt x="219" y="89"/>
                    <a:pt x="227" y="89"/>
                  </a:cubicBezTo>
                  <a:cubicBezTo>
                    <a:pt x="230" y="89"/>
                    <a:pt x="233" y="89"/>
                    <a:pt x="236" y="88"/>
                  </a:cubicBezTo>
                  <a:cubicBezTo>
                    <a:pt x="238" y="87"/>
                    <a:pt x="241" y="87"/>
                    <a:pt x="244" y="85"/>
                  </a:cubicBezTo>
                  <a:lnTo>
                    <a:pt x="244" y="78"/>
                  </a:lnTo>
                  <a:cubicBezTo>
                    <a:pt x="239" y="81"/>
                    <a:pt x="233" y="83"/>
                    <a:pt x="227" y="83"/>
                  </a:cubicBezTo>
                  <a:cubicBezTo>
                    <a:pt x="222" y="83"/>
                    <a:pt x="216" y="81"/>
                    <a:pt x="213" y="76"/>
                  </a:cubicBezTo>
                  <a:cubicBezTo>
                    <a:pt x="209" y="72"/>
                    <a:pt x="207" y="66"/>
                    <a:pt x="207" y="60"/>
                  </a:cubicBezTo>
                  <a:lnTo>
                    <a:pt x="248" y="60"/>
                  </a:lnTo>
                  <a:close/>
                  <a:moveTo>
                    <a:pt x="207" y="54"/>
                  </a:moveTo>
                  <a:lnTo>
                    <a:pt x="207" y="54"/>
                  </a:lnTo>
                  <a:cubicBezTo>
                    <a:pt x="207" y="53"/>
                    <a:pt x="207" y="51"/>
                    <a:pt x="207" y="49"/>
                  </a:cubicBezTo>
                  <a:cubicBezTo>
                    <a:pt x="208" y="48"/>
                    <a:pt x="208" y="46"/>
                    <a:pt x="209" y="45"/>
                  </a:cubicBezTo>
                  <a:cubicBezTo>
                    <a:pt x="210" y="42"/>
                    <a:pt x="213" y="39"/>
                    <a:pt x="215" y="37"/>
                  </a:cubicBezTo>
                  <a:cubicBezTo>
                    <a:pt x="218" y="35"/>
                    <a:pt x="221" y="34"/>
                    <a:pt x="225" y="34"/>
                  </a:cubicBezTo>
                  <a:cubicBezTo>
                    <a:pt x="227" y="34"/>
                    <a:pt x="230" y="35"/>
                    <a:pt x="233" y="37"/>
                  </a:cubicBezTo>
                  <a:cubicBezTo>
                    <a:pt x="235" y="38"/>
                    <a:pt x="237" y="41"/>
                    <a:pt x="239" y="43"/>
                  </a:cubicBezTo>
                  <a:cubicBezTo>
                    <a:pt x="239" y="45"/>
                    <a:pt x="240" y="47"/>
                    <a:pt x="240" y="48"/>
                  </a:cubicBezTo>
                  <a:cubicBezTo>
                    <a:pt x="240" y="50"/>
                    <a:pt x="241" y="52"/>
                    <a:pt x="241" y="54"/>
                  </a:cubicBezTo>
                  <a:lnTo>
                    <a:pt x="207" y="54"/>
                  </a:lnTo>
                  <a:close/>
                  <a:moveTo>
                    <a:pt x="260" y="29"/>
                  </a:moveTo>
                  <a:lnTo>
                    <a:pt x="260" y="29"/>
                  </a:lnTo>
                  <a:lnTo>
                    <a:pt x="260" y="33"/>
                  </a:lnTo>
                  <a:lnTo>
                    <a:pt x="260" y="38"/>
                  </a:lnTo>
                  <a:lnTo>
                    <a:pt x="260" y="42"/>
                  </a:lnTo>
                  <a:lnTo>
                    <a:pt x="260" y="47"/>
                  </a:lnTo>
                  <a:lnTo>
                    <a:pt x="260" y="51"/>
                  </a:lnTo>
                  <a:lnTo>
                    <a:pt x="260" y="88"/>
                  </a:lnTo>
                  <a:lnTo>
                    <a:pt x="267" y="88"/>
                  </a:lnTo>
                  <a:lnTo>
                    <a:pt x="267" y="59"/>
                  </a:lnTo>
                  <a:cubicBezTo>
                    <a:pt x="267" y="56"/>
                    <a:pt x="267" y="53"/>
                    <a:pt x="268" y="50"/>
                  </a:cubicBezTo>
                  <a:cubicBezTo>
                    <a:pt x="268" y="48"/>
                    <a:pt x="269" y="45"/>
                    <a:pt x="270" y="44"/>
                  </a:cubicBezTo>
                  <a:cubicBezTo>
                    <a:pt x="271" y="41"/>
                    <a:pt x="273" y="39"/>
                    <a:pt x="276" y="37"/>
                  </a:cubicBezTo>
                  <a:cubicBezTo>
                    <a:pt x="279" y="35"/>
                    <a:pt x="282" y="35"/>
                    <a:pt x="285" y="35"/>
                  </a:cubicBezTo>
                  <a:cubicBezTo>
                    <a:pt x="287" y="35"/>
                    <a:pt x="290" y="35"/>
                    <a:pt x="292" y="37"/>
                  </a:cubicBezTo>
                  <a:cubicBezTo>
                    <a:pt x="294" y="38"/>
                    <a:pt x="296" y="40"/>
                    <a:pt x="297" y="42"/>
                  </a:cubicBezTo>
                  <a:lnTo>
                    <a:pt x="298" y="44"/>
                  </a:lnTo>
                  <a:cubicBezTo>
                    <a:pt x="298" y="45"/>
                    <a:pt x="298" y="47"/>
                    <a:pt x="298" y="48"/>
                  </a:cubicBezTo>
                  <a:lnTo>
                    <a:pt x="298" y="52"/>
                  </a:lnTo>
                  <a:lnTo>
                    <a:pt x="298" y="87"/>
                  </a:lnTo>
                  <a:lnTo>
                    <a:pt x="307" y="87"/>
                  </a:lnTo>
                  <a:lnTo>
                    <a:pt x="307" y="58"/>
                  </a:lnTo>
                  <a:lnTo>
                    <a:pt x="307" y="52"/>
                  </a:lnTo>
                  <a:lnTo>
                    <a:pt x="307" y="47"/>
                  </a:lnTo>
                  <a:cubicBezTo>
                    <a:pt x="307" y="46"/>
                    <a:pt x="306" y="45"/>
                    <a:pt x="306" y="43"/>
                  </a:cubicBezTo>
                  <a:cubicBezTo>
                    <a:pt x="306" y="42"/>
                    <a:pt x="306" y="41"/>
                    <a:pt x="305" y="41"/>
                  </a:cubicBezTo>
                  <a:cubicBezTo>
                    <a:pt x="304" y="37"/>
                    <a:pt x="302" y="33"/>
                    <a:pt x="298" y="31"/>
                  </a:cubicBezTo>
                  <a:cubicBezTo>
                    <a:pt x="295" y="29"/>
                    <a:pt x="291" y="28"/>
                    <a:pt x="287" y="28"/>
                  </a:cubicBezTo>
                  <a:cubicBezTo>
                    <a:pt x="283" y="28"/>
                    <a:pt x="279" y="29"/>
                    <a:pt x="275" y="31"/>
                  </a:cubicBezTo>
                  <a:cubicBezTo>
                    <a:pt x="272" y="34"/>
                    <a:pt x="269" y="37"/>
                    <a:pt x="267" y="41"/>
                  </a:cubicBezTo>
                  <a:lnTo>
                    <a:pt x="267" y="38"/>
                  </a:lnTo>
                  <a:lnTo>
                    <a:pt x="267" y="33"/>
                  </a:lnTo>
                  <a:lnTo>
                    <a:pt x="267" y="29"/>
                  </a:lnTo>
                  <a:lnTo>
                    <a:pt x="260" y="29"/>
                  </a:lnTo>
                  <a:close/>
                  <a:moveTo>
                    <a:pt x="370" y="29"/>
                  </a:moveTo>
                  <a:lnTo>
                    <a:pt x="370" y="29"/>
                  </a:lnTo>
                  <a:lnTo>
                    <a:pt x="363" y="29"/>
                  </a:lnTo>
                  <a:lnTo>
                    <a:pt x="363" y="33"/>
                  </a:lnTo>
                  <a:cubicBezTo>
                    <a:pt x="363" y="34"/>
                    <a:pt x="363" y="34"/>
                    <a:pt x="363" y="35"/>
                  </a:cubicBezTo>
                  <a:cubicBezTo>
                    <a:pt x="363" y="36"/>
                    <a:pt x="363" y="37"/>
                    <a:pt x="363" y="38"/>
                  </a:cubicBezTo>
                  <a:lnTo>
                    <a:pt x="363" y="40"/>
                  </a:lnTo>
                  <a:cubicBezTo>
                    <a:pt x="362" y="39"/>
                    <a:pt x="362" y="38"/>
                    <a:pt x="361" y="37"/>
                  </a:cubicBezTo>
                  <a:lnTo>
                    <a:pt x="359" y="35"/>
                  </a:lnTo>
                  <a:cubicBezTo>
                    <a:pt x="358" y="33"/>
                    <a:pt x="355" y="31"/>
                    <a:pt x="353" y="30"/>
                  </a:cubicBezTo>
                  <a:cubicBezTo>
                    <a:pt x="350" y="29"/>
                    <a:pt x="346" y="28"/>
                    <a:pt x="343" y="28"/>
                  </a:cubicBezTo>
                  <a:cubicBezTo>
                    <a:pt x="340" y="28"/>
                    <a:pt x="337" y="29"/>
                    <a:pt x="335" y="31"/>
                  </a:cubicBezTo>
                  <a:cubicBezTo>
                    <a:pt x="332" y="32"/>
                    <a:pt x="329" y="34"/>
                    <a:pt x="327" y="37"/>
                  </a:cubicBezTo>
                  <a:cubicBezTo>
                    <a:pt x="325" y="39"/>
                    <a:pt x="323" y="42"/>
                    <a:pt x="322" y="46"/>
                  </a:cubicBezTo>
                  <a:cubicBezTo>
                    <a:pt x="321" y="50"/>
                    <a:pt x="320" y="54"/>
                    <a:pt x="320" y="58"/>
                  </a:cubicBezTo>
                  <a:cubicBezTo>
                    <a:pt x="320" y="62"/>
                    <a:pt x="321" y="66"/>
                    <a:pt x="322" y="70"/>
                  </a:cubicBezTo>
                  <a:cubicBezTo>
                    <a:pt x="323" y="74"/>
                    <a:pt x="325" y="77"/>
                    <a:pt x="327" y="80"/>
                  </a:cubicBezTo>
                  <a:cubicBezTo>
                    <a:pt x="329" y="82"/>
                    <a:pt x="332" y="85"/>
                    <a:pt x="335" y="86"/>
                  </a:cubicBezTo>
                  <a:cubicBezTo>
                    <a:pt x="338" y="88"/>
                    <a:pt x="341" y="88"/>
                    <a:pt x="345" y="88"/>
                  </a:cubicBezTo>
                  <a:cubicBezTo>
                    <a:pt x="349" y="88"/>
                    <a:pt x="353" y="87"/>
                    <a:pt x="357" y="84"/>
                  </a:cubicBezTo>
                  <a:cubicBezTo>
                    <a:pt x="360" y="82"/>
                    <a:pt x="363" y="78"/>
                    <a:pt x="364" y="74"/>
                  </a:cubicBezTo>
                  <a:lnTo>
                    <a:pt x="364" y="77"/>
                  </a:lnTo>
                  <a:lnTo>
                    <a:pt x="364" y="79"/>
                  </a:lnTo>
                  <a:lnTo>
                    <a:pt x="364" y="86"/>
                  </a:lnTo>
                  <a:cubicBezTo>
                    <a:pt x="364" y="87"/>
                    <a:pt x="364" y="89"/>
                    <a:pt x="364" y="90"/>
                  </a:cubicBezTo>
                  <a:cubicBezTo>
                    <a:pt x="364" y="92"/>
                    <a:pt x="363" y="93"/>
                    <a:pt x="363" y="94"/>
                  </a:cubicBezTo>
                  <a:cubicBezTo>
                    <a:pt x="363" y="94"/>
                    <a:pt x="363" y="95"/>
                    <a:pt x="362" y="96"/>
                  </a:cubicBezTo>
                  <a:cubicBezTo>
                    <a:pt x="361" y="99"/>
                    <a:pt x="358" y="102"/>
                    <a:pt x="355" y="103"/>
                  </a:cubicBezTo>
                  <a:cubicBezTo>
                    <a:pt x="352" y="105"/>
                    <a:pt x="348" y="106"/>
                    <a:pt x="344" y="106"/>
                  </a:cubicBezTo>
                  <a:cubicBezTo>
                    <a:pt x="342" y="106"/>
                    <a:pt x="339" y="106"/>
                    <a:pt x="336" y="105"/>
                  </a:cubicBezTo>
                  <a:cubicBezTo>
                    <a:pt x="332" y="104"/>
                    <a:pt x="329" y="103"/>
                    <a:pt x="325" y="102"/>
                  </a:cubicBezTo>
                  <a:lnTo>
                    <a:pt x="325" y="110"/>
                  </a:lnTo>
                  <a:cubicBezTo>
                    <a:pt x="328" y="111"/>
                    <a:pt x="331" y="112"/>
                    <a:pt x="334" y="113"/>
                  </a:cubicBezTo>
                  <a:cubicBezTo>
                    <a:pt x="337" y="113"/>
                    <a:pt x="340" y="113"/>
                    <a:pt x="343" y="113"/>
                  </a:cubicBezTo>
                  <a:cubicBezTo>
                    <a:pt x="350" y="114"/>
                    <a:pt x="357" y="111"/>
                    <a:pt x="362" y="106"/>
                  </a:cubicBezTo>
                  <a:cubicBezTo>
                    <a:pt x="365" y="104"/>
                    <a:pt x="367" y="100"/>
                    <a:pt x="368" y="97"/>
                  </a:cubicBezTo>
                  <a:cubicBezTo>
                    <a:pt x="369" y="93"/>
                    <a:pt x="370" y="89"/>
                    <a:pt x="370" y="84"/>
                  </a:cubicBezTo>
                  <a:lnTo>
                    <a:pt x="370" y="76"/>
                  </a:lnTo>
                  <a:lnTo>
                    <a:pt x="370" y="29"/>
                  </a:lnTo>
                  <a:close/>
                  <a:moveTo>
                    <a:pt x="352" y="37"/>
                  </a:moveTo>
                  <a:lnTo>
                    <a:pt x="352" y="37"/>
                  </a:lnTo>
                  <a:cubicBezTo>
                    <a:pt x="355" y="39"/>
                    <a:pt x="357" y="41"/>
                    <a:pt x="359" y="43"/>
                  </a:cubicBezTo>
                  <a:cubicBezTo>
                    <a:pt x="362" y="48"/>
                    <a:pt x="363" y="53"/>
                    <a:pt x="363" y="58"/>
                  </a:cubicBezTo>
                  <a:cubicBezTo>
                    <a:pt x="363" y="61"/>
                    <a:pt x="363" y="65"/>
                    <a:pt x="362" y="68"/>
                  </a:cubicBezTo>
                  <a:cubicBezTo>
                    <a:pt x="361" y="70"/>
                    <a:pt x="360" y="73"/>
                    <a:pt x="358" y="75"/>
                  </a:cubicBezTo>
                  <a:cubicBezTo>
                    <a:pt x="356" y="77"/>
                    <a:pt x="354" y="79"/>
                    <a:pt x="352" y="80"/>
                  </a:cubicBezTo>
                  <a:cubicBezTo>
                    <a:pt x="350" y="81"/>
                    <a:pt x="347" y="82"/>
                    <a:pt x="345" y="82"/>
                  </a:cubicBezTo>
                  <a:cubicBezTo>
                    <a:pt x="342" y="82"/>
                    <a:pt x="340" y="81"/>
                    <a:pt x="338" y="80"/>
                  </a:cubicBezTo>
                  <a:cubicBezTo>
                    <a:pt x="336" y="79"/>
                    <a:pt x="334" y="77"/>
                    <a:pt x="332" y="75"/>
                  </a:cubicBezTo>
                  <a:cubicBezTo>
                    <a:pt x="331" y="73"/>
                    <a:pt x="329" y="70"/>
                    <a:pt x="329" y="68"/>
                  </a:cubicBezTo>
                  <a:cubicBezTo>
                    <a:pt x="328" y="64"/>
                    <a:pt x="327" y="61"/>
                    <a:pt x="327" y="58"/>
                  </a:cubicBezTo>
                  <a:cubicBezTo>
                    <a:pt x="327" y="52"/>
                    <a:pt x="329" y="46"/>
                    <a:pt x="332" y="41"/>
                  </a:cubicBezTo>
                  <a:cubicBezTo>
                    <a:pt x="335" y="37"/>
                    <a:pt x="340" y="35"/>
                    <a:pt x="345" y="35"/>
                  </a:cubicBezTo>
                  <a:cubicBezTo>
                    <a:pt x="347" y="35"/>
                    <a:pt x="350" y="35"/>
                    <a:pt x="352" y="37"/>
                  </a:cubicBezTo>
                  <a:close/>
                  <a:moveTo>
                    <a:pt x="397" y="3"/>
                  </a:moveTo>
                  <a:lnTo>
                    <a:pt x="397" y="3"/>
                  </a:lnTo>
                  <a:lnTo>
                    <a:pt x="388" y="3"/>
                  </a:lnTo>
                  <a:lnTo>
                    <a:pt x="388" y="13"/>
                  </a:lnTo>
                  <a:lnTo>
                    <a:pt x="397" y="13"/>
                  </a:lnTo>
                  <a:lnTo>
                    <a:pt x="397" y="3"/>
                  </a:lnTo>
                  <a:close/>
                  <a:moveTo>
                    <a:pt x="396" y="29"/>
                  </a:moveTo>
                  <a:lnTo>
                    <a:pt x="396" y="29"/>
                  </a:lnTo>
                  <a:lnTo>
                    <a:pt x="389" y="29"/>
                  </a:lnTo>
                  <a:lnTo>
                    <a:pt x="389" y="88"/>
                  </a:lnTo>
                  <a:lnTo>
                    <a:pt x="396" y="88"/>
                  </a:lnTo>
                  <a:lnTo>
                    <a:pt x="396" y="29"/>
                  </a:lnTo>
                  <a:close/>
                  <a:moveTo>
                    <a:pt x="414" y="29"/>
                  </a:moveTo>
                  <a:lnTo>
                    <a:pt x="414" y="29"/>
                  </a:lnTo>
                  <a:lnTo>
                    <a:pt x="414" y="33"/>
                  </a:lnTo>
                  <a:lnTo>
                    <a:pt x="414" y="38"/>
                  </a:lnTo>
                  <a:lnTo>
                    <a:pt x="414" y="42"/>
                  </a:lnTo>
                  <a:lnTo>
                    <a:pt x="414" y="44"/>
                  </a:lnTo>
                  <a:lnTo>
                    <a:pt x="414" y="46"/>
                  </a:lnTo>
                  <a:cubicBezTo>
                    <a:pt x="414" y="46"/>
                    <a:pt x="414" y="47"/>
                    <a:pt x="414" y="48"/>
                  </a:cubicBezTo>
                  <a:lnTo>
                    <a:pt x="414" y="88"/>
                  </a:lnTo>
                  <a:lnTo>
                    <a:pt x="421" y="88"/>
                  </a:lnTo>
                  <a:lnTo>
                    <a:pt x="421" y="59"/>
                  </a:lnTo>
                  <a:cubicBezTo>
                    <a:pt x="421" y="56"/>
                    <a:pt x="421" y="53"/>
                    <a:pt x="422" y="50"/>
                  </a:cubicBezTo>
                  <a:cubicBezTo>
                    <a:pt x="422" y="48"/>
                    <a:pt x="423" y="45"/>
                    <a:pt x="424" y="44"/>
                  </a:cubicBezTo>
                  <a:cubicBezTo>
                    <a:pt x="426" y="41"/>
                    <a:pt x="428" y="39"/>
                    <a:pt x="430" y="37"/>
                  </a:cubicBezTo>
                  <a:cubicBezTo>
                    <a:pt x="433" y="35"/>
                    <a:pt x="436" y="35"/>
                    <a:pt x="439" y="35"/>
                  </a:cubicBezTo>
                  <a:cubicBezTo>
                    <a:pt x="444" y="34"/>
                    <a:pt x="449" y="37"/>
                    <a:pt x="451" y="42"/>
                  </a:cubicBezTo>
                  <a:lnTo>
                    <a:pt x="452" y="44"/>
                  </a:lnTo>
                  <a:cubicBezTo>
                    <a:pt x="452" y="45"/>
                    <a:pt x="452" y="46"/>
                    <a:pt x="452" y="48"/>
                  </a:cubicBezTo>
                  <a:cubicBezTo>
                    <a:pt x="452" y="49"/>
                    <a:pt x="452" y="50"/>
                    <a:pt x="452" y="52"/>
                  </a:cubicBezTo>
                  <a:lnTo>
                    <a:pt x="452" y="58"/>
                  </a:lnTo>
                  <a:lnTo>
                    <a:pt x="452" y="87"/>
                  </a:lnTo>
                  <a:lnTo>
                    <a:pt x="460" y="87"/>
                  </a:lnTo>
                  <a:lnTo>
                    <a:pt x="460" y="52"/>
                  </a:lnTo>
                  <a:lnTo>
                    <a:pt x="460" y="47"/>
                  </a:lnTo>
                  <a:cubicBezTo>
                    <a:pt x="460" y="46"/>
                    <a:pt x="459" y="45"/>
                    <a:pt x="459" y="43"/>
                  </a:cubicBezTo>
                  <a:lnTo>
                    <a:pt x="458" y="41"/>
                  </a:lnTo>
                  <a:cubicBezTo>
                    <a:pt x="457" y="37"/>
                    <a:pt x="455" y="33"/>
                    <a:pt x="451" y="31"/>
                  </a:cubicBezTo>
                  <a:cubicBezTo>
                    <a:pt x="448" y="29"/>
                    <a:pt x="444" y="28"/>
                    <a:pt x="440" y="28"/>
                  </a:cubicBezTo>
                  <a:cubicBezTo>
                    <a:pt x="436" y="28"/>
                    <a:pt x="432" y="29"/>
                    <a:pt x="428" y="31"/>
                  </a:cubicBezTo>
                  <a:cubicBezTo>
                    <a:pt x="425" y="34"/>
                    <a:pt x="422" y="37"/>
                    <a:pt x="420" y="41"/>
                  </a:cubicBezTo>
                  <a:cubicBezTo>
                    <a:pt x="420" y="40"/>
                    <a:pt x="420" y="39"/>
                    <a:pt x="420" y="38"/>
                  </a:cubicBezTo>
                  <a:lnTo>
                    <a:pt x="420" y="33"/>
                  </a:lnTo>
                  <a:cubicBezTo>
                    <a:pt x="420" y="32"/>
                    <a:pt x="420" y="30"/>
                    <a:pt x="420" y="29"/>
                  </a:cubicBezTo>
                  <a:lnTo>
                    <a:pt x="414" y="29"/>
                  </a:lnTo>
                  <a:close/>
                  <a:moveTo>
                    <a:pt x="523" y="60"/>
                  </a:moveTo>
                  <a:lnTo>
                    <a:pt x="523" y="60"/>
                  </a:lnTo>
                  <a:lnTo>
                    <a:pt x="523" y="52"/>
                  </a:lnTo>
                  <a:cubicBezTo>
                    <a:pt x="523" y="50"/>
                    <a:pt x="522" y="48"/>
                    <a:pt x="522" y="45"/>
                  </a:cubicBezTo>
                  <a:cubicBezTo>
                    <a:pt x="521" y="40"/>
                    <a:pt x="518" y="36"/>
                    <a:pt x="514" y="32"/>
                  </a:cubicBezTo>
                  <a:cubicBezTo>
                    <a:pt x="510" y="29"/>
                    <a:pt x="505" y="28"/>
                    <a:pt x="500" y="28"/>
                  </a:cubicBezTo>
                  <a:cubicBezTo>
                    <a:pt x="496" y="28"/>
                    <a:pt x="493" y="28"/>
                    <a:pt x="489" y="30"/>
                  </a:cubicBezTo>
                  <a:cubicBezTo>
                    <a:pt x="486" y="31"/>
                    <a:pt x="483" y="33"/>
                    <a:pt x="481" y="36"/>
                  </a:cubicBezTo>
                  <a:cubicBezTo>
                    <a:pt x="479" y="39"/>
                    <a:pt x="477" y="42"/>
                    <a:pt x="476" y="45"/>
                  </a:cubicBezTo>
                  <a:cubicBezTo>
                    <a:pt x="475" y="49"/>
                    <a:pt x="474" y="53"/>
                    <a:pt x="474" y="58"/>
                  </a:cubicBezTo>
                  <a:cubicBezTo>
                    <a:pt x="474" y="66"/>
                    <a:pt x="476" y="74"/>
                    <a:pt x="482" y="81"/>
                  </a:cubicBezTo>
                  <a:cubicBezTo>
                    <a:pt x="487" y="86"/>
                    <a:pt x="495" y="89"/>
                    <a:pt x="502" y="89"/>
                  </a:cubicBezTo>
                  <a:cubicBezTo>
                    <a:pt x="505" y="89"/>
                    <a:pt x="508" y="89"/>
                    <a:pt x="511" y="88"/>
                  </a:cubicBezTo>
                  <a:cubicBezTo>
                    <a:pt x="513" y="88"/>
                    <a:pt x="516" y="87"/>
                    <a:pt x="519" y="85"/>
                  </a:cubicBezTo>
                  <a:lnTo>
                    <a:pt x="519" y="78"/>
                  </a:lnTo>
                  <a:cubicBezTo>
                    <a:pt x="514" y="81"/>
                    <a:pt x="508" y="83"/>
                    <a:pt x="502" y="83"/>
                  </a:cubicBezTo>
                  <a:cubicBezTo>
                    <a:pt x="497" y="83"/>
                    <a:pt x="491" y="81"/>
                    <a:pt x="488" y="76"/>
                  </a:cubicBezTo>
                  <a:cubicBezTo>
                    <a:pt x="484" y="72"/>
                    <a:pt x="482" y="66"/>
                    <a:pt x="482" y="60"/>
                  </a:cubicBezTo>
                  <a:lnTo>
                    <a:pt x="523" y="60"/>
                  </a:lnTo>
                  <a:close/>
                  <a:moveTo>
                    <a:pt x="482" y="54"/>
                  </a:moveTo>
                  <a:lnTo>
                    <a:pt x="482" y="54"/>
                  </a:lnTo>
                  <a:cubicBezTo>
                    <a:pt x="482" y="53"/>
                    <a:pt x="482" y="51"/>
                    <a:pt x="482" y="49"/>
                  </a:cubicBezTo>
                  <a:cubicBezTo>
                    <a:pt x="483" y="48"/>
                    <a:pt x="483" y="46"/>
                    <a:pt x="484" y="45"/>
                  </a:cubicBezTo>
                  <a:cubicBezTo>
                    <a:pt x="485" y="42"/>
                    <a:pt x="488" y="39"/>
                    <a:pt x="490" y="37"/>
                  </a:cubicBezTo>
                  <a:cubicBezTo>
                    <a:pt x="493" y="35"/>
                    <a:pt x="496" y="34"/>
                    <a:pt x="500" y="34"/>
                  </a:cubicBezTo>
                  <a:cubicBezTo>
                    <a:pt x="503" y="34"/>
                    <a:pt x="505" y="35"/>
                    <a:pt x="508" y="37"/>
                  </a:cubicBezTo>
                  <a:cubicBezTo>
                    <a:pt x="510" y="38"/>
                    <a:pt x="512" y="41"/>
                    <a:pt x="514" y="43"/>
                  </a:cubicBezTo>
                  <a:cubicBezTo>
                    <a:pt x="514" y="45"/>
                    <a:pt x="515" y="47"/>
                    <a:pt x="515" y="48"/>
                  </a:cubicBezTo>
                  <a:cubicBezTo>
                    <a:pt x="516" y="50"/>
                    <a:pt x="516" y="52"/>
                    <a:pt x="516" y="54"/>
                  </a:cubicBezTo>
                  <a:lnTo>
                    <a:pt x="482" y="54"/>
                  </a:lnTo>
                  <a:close/>
                  <a:moveTo>
                    <a:pt x="582" y="60"/>
                  </a:moveTo>
                  <a:lnTo>
                    <a:pt x="582" y="60"/>
                  </a:lnTo>
                  <a:lnTo>
                    <a:pt x="582" y="52"/>
                  </a:lnTo>
                  <a:cubicBezTo>
                    <a:pt x="582" y="50"/>
                    <a:pt x="582" y="48"/>
                    <a:pt x="581" y="45"/>
                  </a:cubicBezTo>
                  <a:cubicBezTo>
                    <a:pt x="580" y="40"/>
                    <a:pt x="577" y="36"/>
                    <a:pt x="573" y="32"/>
                  </a:cubicBezTo>
                  <a:cubicBezTo>
                    <a:pt x="569" y="29"/>
                    <a:pt x="564" y="28"/>
                    <a:pt x="559" y="28"/>
                  </a:cubicBezTo>
                  <a:cubicBezTo>
                    <a:pt x="555" y="28"/>
                    <a:pt x="552" y="28"/>
                    <a:pt x="549" y="30"/>
                  </a:cubicBezTo>
                  <a:cubicBezTo>
                    <a:pt x="546" y="31"/>
                    <a:pt x="543" y="33"/>
                    <a:pt x="541" y="36"/>
                  </a:cubicBezTo>
                  <a:cubicBezTo>
                    <a:pt x="538" y="39"/>
                    <a:pt x="536" y="42"/>
                    <a:pt x="535" y="45"/>
                  </a:cubicBezTo>
                  <a:cubicBezTo>
                    <a:pt x="534" y="49"/>
                    <a:pt x="533" y="53"/>
                    <a:pt x="533" y="58"/>
                  </a:cubicBezTo>
                  <a:cubicBezTo>
                    <a:pt x="533" y="66"/>
                    <a:pt x="536" y="74"/>
                    <a:pt x="541" y="81"/>
                  </a:cubicBezTo>
                  <a:cubicBezTo>
                    <a:pt x="546" y="86"/>
                    <a:pt x="554" y="89"/>
                    <a:pt x="562" y="89"/>
                  </a:cubicBezTo>
                  <a:cubicBezTo>
                    <a:pt x="564" y="89"/>
                    <a:pt x="567" y="89"/>
                    <a:pt x="570" y="88"/>
                  </a:cubicBezTo>
                  <a:cubicBezTo>
                    <a:pt x="573" y="87"/>
                    <a:pt x="575" y="87"/>
                    <a:pt x="578" y="85"/>
                  </a:cubicBezTo>
                  <a:lnTo>
                    <a:pt x="578" y="78"/>
                  </a:lnTo>
                  <a:cubicBezTo>
                    <a:pt x="573" y="81"/>
                    <a:pt x="567" y="83"/>
                    <a:pt x="561" y="83"/>
                  </a:cubicBezTo>
                  <a:cubicBezTo>
                    <a:pt x="556" y="83"/>
                    <a:pt x="551" y="81"/>
                    <a:pt x="547" y="76"/>
                  </a:cubicBezTo>
                  <a:cubicBezTo>
                    <a:pt x="543" y="72"/>
                    <a:pt x="541" y="66"/>
                    <a:pt x="541" y="60"/>
                  </a:cubicBezTo>
                  <a:lnTo>
                    <a:pt x="582" y="60"/>
                  </a:lnTo>
                  <a:close/>
                  <a:moveTo>
                    <a:pt x="541" y="54"/>
                  </a:moveTo>
                  <a:lnTo>
                    <a:pt x="541" y="54"/>
                  </a:lnTo>
                  <a:cubicBezTo>
                    <a:pt x="541" y="53"/>
                    <a:pt x="541" y="51"/>
                    <a:pt x="542" y="49"/>
                  </a:cubicBezTo>
                  <a:cubicBezTo>
                    <a:pt x="542" y="48"/>
                    <a:pt x="543" y="46"/>
                    <a:pt x="543" y="45"/>
                  </a:cubicBezTo>
                  <a:cubicBezTo>
                    <a:pt x="545" y="42"/>
                    <a:pt x="547" y="39"/>
                    <a:pt x="550" y="37"/>
                  </a:cubicBezTo>
                  <a:cubicBezTo>
                    <a:pt x="552" y="35"/>
                    <a:pt x="556" y="34"/>
                    <a:pt x="559" y="34"/>
                  </a:cubicBezTo>
                  <a:cubicBezTo>
                    <a:pt x="562" y="34"/>
                    <a:pt x="565" y="35"/>
                    <a:pt x="567" y="37"/>
                  </a:cubicBezTo>
                  <a:cubicBezTo>
                    <a:pt x="570" y="38"/>
                    <a:pt x="572" y="41"/>
                    <a:pt x="573" y="43"/>
                  </a:cubicBezTo>
                  <a:cubicBezTo>
                    <a:pt x="573" y="45"/>
                    <a:pt x="574" y="47"/>
                    <a:pt x="574" y="48"/>
                  </a:cubicBezTo>
                  <a:cubicBezTo>
                    <a:pt x="575" y="50"/>
                    <a:pt x="575" y="52"/>
                    <a:pt x="575" y="54"/>
                  </a:cubicBezTo>
                  <a:lnTo>
                    <a:pt x="541" y="54"/>
                  </a:lnTo>
                  <a:close/>
                  <a:moveTo>
                    <a:pt x="594" y="29"/>
                  </a:moveTo>
                  <a:lnTo>
                    <a:pt x="594" y="29"/>
                  </a:lnTo>
                  <a:lnTo>
                    <a:pt x="594" y="35"/>
                  </a:lnTo>
                  <a:lnTo>
                    <a:pt x="594" y="42"/>
                  </a:lnTo>
                  <a:lnTo>
                    <a:pt x="594" y="48"/>
                  </a:lnTo>
                  <a:lnTo>
                    <a:pt x="594" y="88"/>
                  </a:lnTo>
                  <a:lnTo>
                    <a:pt x="601" y="88"/>
                  </a:lnTo>
                  <a:lnTo>
                    <a:pt x="601" y="56"/>
                  </a:lnTo>
                  <a:lnTo>
                    <a:pt x="601" y="52"/>
                  </a:lnTo>
                  <a:lnTo>
                    <a:pt x="601" y="50"/>
                  </a:lnTo>
                  <a:cubicBezTo>
                    <a:pt x="601" y="49"/>
                    <a:pt x="601" y="48"/>
                    <a:pt x="602" y="47"/>
                  </a:cubicBezTo>
                  <a:cubicBezTo>
                    <a:pt x="604" y="41"/>
                    <a:pt x="609" y="36"/>
                    <a:pt x="616" y="37"/>
                  </a:cubicBezTo>
                  <a:lnTo>
                    <a:pt x="618" y="37"/>
                  </a:lnTo>
                  <a:lnTo>
                    <a:pt x="622" y="37"/>
                  </a:lnTo>
                  <a:lnTo>
                    <a:pt x="622" y="30"/>
                  </a:lnTo>
                  <a:lnTo>
                    <a:pt x="619" y="29"/>
                  </a:lnTo>
                  <a:lnTo>
                    <a:pt x="617" y="29"/>
                  </a:lnTo>
                  <a:cubicBezTo>
                    <a:pt x="612" y="29"/>
                    <a:pt x="607" y="32"/>
                    <a:pt x="605" y="36"/>
                  </a:cubicBezTo>
                  <a:cubicBezTo>
                    <a:pt x="604" y="37"/>
                    <a:pt x="603" y="38"/>
                    <a:pt x="603" y="39"/>
                  </a:cubicBezTo>
                  <a:cubicBezTo>
                    <a:pt x="602" y="40"/>
                    <a:pt x="601" y="42"/>
                    <a:pt x="601" y="43"/>
                  </a:cubicBezTo>
                  <a:lnTo>
                    <a:pt x="601" y="39"/>
                  </a:lnTo>
                  <a:lnTo>
                    <a:pt x="601" y="34"/>
                  </a:lnTo>
                  <a:lnTo>
                    <a:pt x="601" y="30"/>
                  </a:lnTo>
                  <a:lnTo>
                    <a:pt x="594" y="29"/>
                  </a:lnTo>
                  <a:close/>
                  <a:moveTo>
                    <a:pt x="690" y="2"/>
                  </a:moveTo>
                  <a:lnTo>
                    <a:pt x="690" y="2"/>
                  </a:lnTo>
                  <a:cubicBezTo>
                    <a:pt x="689" y="1"/>
                    <a:pt x="688" y="1"/>
                    <a:pt x="687" y="1"/>
                  </a:cubicBezTo>
                  <a:cubicBezTo>
                    <a:pt x="686" y="1"/>
                    <a:pt x="685" y="1"/>
                    <a:pt x="684" y="1"/>
                  </a:cubicBezTo>
                  <a:cubicBezTo>
                    <a:pt x="676" y="0"/>
                    <a:pt x="669" y="6"/>
                    <a:pt x="668" y="14"/>
                  </a:cubicBezTo>
                  <a:cubicBezTo>
                    <a:pt x="668" y="17"/>
                    <a:pt x="668" y="20"/>
                    <a:pt x="668" y="23"/>
                  </a:cubicBezTo>
                  <a:lnTo>
                    <a:pt x="668" y="30"/>
                  </a:lnTo>
                  <a:lnTo>
                    <a:pt x="656" y="30"/>
                  </a:lnTo>
                  <a:lnTo>
                    <a:pt x="656" y="36"/>
                  </a:lnTo>
                  <a:lnTo>
                    <a:pt x="668" y="36"/>
                  </a:lnTo>
                  <a:lnTo>
                    <a:pt x="668" y="88"/>
                  </a:lnTo>
                  <a:lnTo>
                    <a:pt x="676" y="88"/>
                  </a:lnTo>
                  <a:lnTo>
                    <a:pt x="676" y="36"/>
                  </a:lnTo>
                  <a:lnTo>
                    <a:pt x="689" y="36"/>
                  </a:lnTo>
                  <a:lnTo>
                    <a:pt x="689" y="30"/>
                  </a:lnTo>
                  <a:lnTo>
                    <a:pt x="676" y="30"/>
                  </a:lnTo>
                  <a:lnTo>
                    <a:pt x="676" y="23"/>
                  </a:lnTo>
                  <a:lnTo>
                    <a:pt x="676" y="16"/>
                  </a:lnTo>
                  <a:cubicBezTo>
                    <a:pt x="676" y="14"/>
                    <a:pt x="676" y="13"/>
                    <a:pt x="677" y="11"/>
                  </a:cubicBezTo>
                  <a:cubicBezTo>
                    <a:pt x="678" y="8"/>
                    <a:pt x="681" y="7"/>
                    <a:pt x="685" y="7"/>
                  </a:cubicBezTo>
                  <a:cubicBezTo>
                    <a:pt x="686" y="7"/>
                    <a:pt x="686" y="7"/>
                    <a:pt x="687" y="7"/>
                  </a:cubicBezTo>
                  <a:lnTo>
                    <a:pt x="690" y="8"/>
                  </a:lnTo>
                  <a:lnTo>
                    <a:pt x="690" y="2"/>
                  </a:lnTo>
                  <a:close/>
                  <a:moveTo>
                    <a:pt x="747" y="29"/>
                  </a:moveTo>
                  <a:lnTo>
                    <a:pt x="747" y="29"/>
                  </a:lnTo>
                  <a:lnTo>
                    <a:pt x="739" y="29"/>
                  </a:lnTo>
                  <a:lnTo>
                    <a:pt x="739" y="59"/>
                  </a:lnTo>
                  <a:cubicBezTo>
                    <a:pt x="739" y="59"/>
                    <a:pt x="739" y="60"/>
                    <a:pt x="739" y="60"/>
                  </a:cubicBezTo>
                  <a:lnTo>
                    <a:pt x="739" y="64"/>
                  </a:lnTo>
                  <a:cubicBezTo>
                    <a:pt x="739" y="64"/>
                    <a:pt x="739" y="65"/>
                    <a:pt x="739" y="66"/>
                  </a:cubicBezTo>
                  <a:lnTo>
                    <a:pt x="739" y="68"/>
                  </a:lnTo>
                  <a:cubicBezTo>
                    <a:pt x="739" y="69"/>
                    <a:pt x="739" y="69"/>
                    <a:pt x="739" y="70"/>
                  </a:cubicBezTo>
                  <a:cubicBezTo>
                    <a:pt x="738" y="74"/>
                    <a:pt x="735" y="77"/>
                    <a:pt x="732" y="79"/>
                  </a:cubicBezTo>
                  <a:cubicBezTo>
                    <a:pt x="730" y="81"/>
                    <a:pt x="726" y="82"/>
                    <a:pt x="723" y="82"/>
                  </a:cubicBezTo>
                  <a:cubicBezTo>
                    <a:pt x="718" y="83"/>
                    <a:pt x="714" y="80"/>
                    <a:pt x="712" y="75"/>
                  </a:cubicBezTo>
                  <a:cubicBezTo>
                    <a:pt x="712" y="74"/>
                    <a:pt x="711" y="73"/>
                    <a:pt x="710" y="73"/>
                  </a:cubicBezTo>
                  <a:cubicBezTo>
                    <a:pt x="710" y="72"/>
                    <a:pt x="710" y="70"/>
                    <a:pt x="710" y="69"/>
                  </a:cubicBezTo>
                  <a:lnTo>
                    <a:pt x="710" y="65"/>
                  </a:lnTo>
                  <a:lnTo>
                    <a:pt x="710" y="58"/>
                  </a:lnTo>
                  <a:lnTo>
                    <a:pt x="710" y="29"/>
                  </a:lnTo>
                  <a:lnTo>
                    <a:pt x="702" y="29"/>
                  </a:lnTo>
                  <a:lnTo>
                    <a:pt x="702" y="58"/>
                  </a:lnTo>
                  <a:lnTo>
                    <a:pt x="702" y="66"/>
                  </a:lnTo>
                  <a:cubicBezTo>
                    <a:pt x="702" y="68"/>
                    <a:pt x="702" y="69"/>
                    <a:pt x="702" y="71"/>
                  </a:cubicBezTo>
                  <a:cubicBezTo>
                    <a:pt x="703" y="72"/>
                    <a:pt x="703" y="73"/>
                    <a:pt x="703" y="75"/>
                  </a:cubicBezTo>
                  <a:cubicBezTo>
                    <a:pt x="703" y="76"/>
                    <a:pt x="704" y="77"/>
                    <a:pt x="704" y="78"/>
                  </a:cubicBezTo>
                  <a:cubicBezTo>
                    <a:pt x="707" y="85"/>
                    <a:pt x="714" y="89"/>
                    <a:pt x="722" y="89"/>
                  </a:cubicBezTo>
                  <a:cubicBezTo>
                    <a:pt x="726" y="89"/>
                    <a:pt x="730" y="88"/>
                    <a:pt x="733" y="85"/>
                  </a:cubicBezTo>
                  <a:cubicBezTo>
                    <a:pt x="737" y="83"/>
                    <a:pt x="739" y="80"/>
                    <a:pt x="741" y="76"/>
                  </a:cubicBezTo>
                  <a:cubicBezTo>
                    <a:pt x="741" y="77"/>
                    <a:pt x="741" y="78"/>
                    <a:pt x="741" y="79"/>
                  </a:cubicBezTo>
                  <a:lnTo>
                    <a:pt x="741" y="85"/>
                  </a:lnTo>
                  <a:cubicBezTo>
                    <a:pt x="741" y="86"/>
                    <a:pt x="741" y="87"/>
                    <a:pt x="741" y="88"/>
                  </a:cubicBezTo>
                  <a:lnTo>
                    <a:pt x="748" y="88"/>
                  </a:lnTo>
                  <a:lnTo>
                    <a:pt x="748" y="84"/>
                  </a:lnTo>
                  <a:lnTo>
                    <a:pt x="748" y="80"/>
                  </a:lnTo>
                  <a:lnTo>
                    <a:pt x="748" y="74"/>
                  </a:lnTo>
                  <a:lnTo>
                    <a:pt x="748" y="67"/>
                  </a:lnTo>
                  <a:lnTo>
                    <a:pt x="747" y="29"/>
                  </a:lnTo>
                  <a:close/>
                  <a:moveTo>
                    <a:pt x="770" y="36"/>
                  </a:moveTo>
                  <a:lnTo>
                    <a:pt x="770" y="36"/>
                  </a:lnTo>
                  <a:lnTo>
                    <a:pt x="770" y="65"/>
                  </a:lnTo>
                  <a:lnTo>
                    <a:pt x="770" y="73"/>
                  </a:lnTo>
                  <a:cubicBezTo>
                    <a:pt x="770" y="74"/>
                    <a:pt x="770" y="76"/>
                    <a:pt x="770" y="77"/>
                  </a:cubicBezTo>
                  <a:cubicBezTo>
                    <a:pt x="770" y="78"/>
                    <a:pt x="770" y="79"/>
                    <a:pt x="770" y="80"/>
                  </a:cubicBezTo>
                  <a:cubicBezTo>
                    <a:pt x="771" y="81"/>
                    <a:pt x="771" y="81"/>
                    <a:pt x="771" y="82"/>
                  </a:cubicBezTo>
                  <a:cubicBezTo>
                    <a:pt x="774" y="87"/>
                    <a:pt x="779" y="89"/>
                    <a:pt x="785" y="89"/>
                  </a:cubicBezTo>
                  <a:cubicBezTo>
                    <a:pt x="786" y="89"/>
                    <a:pt x="787" y="89"/>
                    <a:pt x="788" y="89"/>
                  </a:cubicBezTo>
                  <a:cubicBezTo>
                    <a:pt x="789" y="88"/>
                    <a:pt x="791" y="88"/>
                    <a:pt x="792" y="88"/>
                  </a:cubicBezTo>
                  <a:lnTo>
                    <a:pt x="792" y="81"/>
                  </a:lnTo>
                  <a:lnTo>
                    <a:pt x="789" y="82"/>
                  </a:lnTo>
                  <a:lnTo>
                    <a:pt x="786" y="82"/>
                  </a:lnTo>
                  <a:cubicBezTo>
                    <a:pt x="783" y="83"/>
                    <a:pt x="780" y="81"/>
                    <a:pt x="778" y="78"/>
                  </a:cubicBezTo>
                  <a:cubicBezTo>
                    <a:pt x="778" y="78"/>
                    <a:pt x="778" y="77"/>
                    <a:pt x="778" y="76"/>
                  </a:cubicBezTo>
                  <a:cubicBezTo>
                    <a:pt x="778" y="76"/>
                    <a:pt x="778" y="75"/>
                    <a:pt x="778" y="74"/>
                  </a:cubicBezTo>
                  <a:lnTo>
                    <a:pt x="778" y="71"/>
                  </a:lnTo>
                  <a:lnTo>
                    <a:pt x="778" y="36"/>
                  </a:lnTo>
                  <a:lnTo>
                    <a:pt x="791" y="36"/>
                  </a:lnTo>
                  <a:lnTo>
                    <a:pt x="791" y="30"/>
                  </a:lnTo>
                  <a:lnTo>
                    <a:pt x="778" y="30"/>
                  </a:lnTo>
                  <a:lnTo>
                    <a:pt x="778" y="13"/>
                  </a:lnTo>
                  <a:lnTo>
                    <a:pt x="770" y="15"/>
                  </a:lnTo>
                  <a:lnTo>
                    <a:pt x="770" y="30"/>
                  </a:lnTo>
                  <a:lnTo>
                    <a:pt x="758" y="30"/>
                  </a:lnTo>
                  <a:lnTo>
                    <a:pt x="758" y="36"/>
                  </a:lnTo>
                  <a:lnTo>
                    <a:pt x="770" y="36"/>
                  </a:lnTo>
                  <a:close/>
                  <a:moveTo>
                    <a:pt x="849" y="29"/>
                  </a:moveTo>
                  <a:lnTo>
                    <a:pt x="849" y="29"/>
                  </a:lnTo>
                  <a:lnTo>
                    <a:pt x="842" y="29"/>
                  </a:lnTo>
                  <a:lnTo>
                    <a:pt x="842" y="59"/>
                  </a:lnTo>
                  <a:cubicBezTo>
                    <a:pt x="842" y="59"/>
                    <a:pt x="842" y="60"/>
                    <a:pt x="842" y="60"/>
                  </a:cubicBezTo>
                  <a:lnTo>
                    <a:pt x="842" y="64"/>
                  </a:lnTo>
                  <a:cubicBezTo>
                    <a:pt x="842" y="64"/>
                    <a:pt x="842" y="65"/>
                    <a:pt x="842" y="66"/>
                  </a:cubicBezTo>
                  <a:cubicBezTo>
                    <a:pt x="842" y="67"/>
                    <a:pt x="842" y="67"/>
                    <a:pt x="842" y="68"/>
                  </a:cubicBezTo>
                  <a:cubicBezTo>
                    <a:pt x="840" y="72"/>
                    <a:pt x="838" y="76"/>
                    <a:pt x="835" y="79"/>
                  </a:cubicBezTo>
                  <a:cubicBezTo>
                    <a:pt x="832" y="81"/>
                    <a:pt x="829" y="82"/>
                    <a:pt x="825" y="82"/>
                  </a:cubicBezTo>
                  <a:cubicBezTo>
                    <a:pt x="820" y="82"/>
                    <a:pt x="816" y="80"/>
                    <a:pt x="814" y="75"/>
                  </a:cubicBezTo>
                  <a:cubicBezTo>
                    <a:pt x="813" y="74"/>
                    <a:pt x="813" y="73"/>
                    <a:pt x="813" y="72"/>
                  </a:cubicBezTo>
                  <a:cubicBezTo>
                    <a:pt x="812" y="71"/>
                    <a:pt x="812" y="70"/>
                    <a:pt x="812" y="69"/>
                  </a:cubicBezTo>
                  <a:cubicBezTo>
                    <a:pt x="812" y="68"/>
                    <a:pt x="812" y="66"/>
                    <a:pt x="812" y="65"/>
                  </a:cubicBezTo>
                  <a:lnTo>
                    <a:pt x="812" y="58"/>
                  </a:lnTo>
                  <a:lnTo>
                    <a:pt x="812" y="29"/>
                  </a:lnTo>
                  <a:lnTo>
                    <a:pt x="805" y="29"/>
                  </a:lnTo>
                  <a:lnTo>
                    <a:pt x="805" y="58"/>
                  </a:lnTo>
                  <a:lnTo>
                    <a:pt x="805" y="66"/>
                  </a:lnTo>
                  <a:cubicBezTo>
                    <a:pt x="805" y="68"/>
                    <a:pt x="805" y="70"/>
                    <a:pt x="805" y="71"/>
                  </a:cubicBezTo>
                  <a:cubicBezTo>
                    <a:pt x="805" y="72"/>
                    <a:pt x="806" y="73"/>
                    <a:pt x="806" y="75"/>
                  </a:cubicBezTo>
                  <a:cubicBezTo>
                    <a:pt x="806" y="76"/>
                    <a:pt x="807" y="77"/>
                    <a:pt x="807" y="78"/>
                  </a:cubicBezTo>
                  <a:cubicBezTo>
                    <a:pt x="810" y="85"/>
                    <a:pt x="817" y="89"/>
                    <a:pt x="824" y="89"/>
                  </a:cubicBezTo>
                  <a:cubicBezTo>
                    <a:pt x="829" y="89"/>
                    <a:pt x="833" y="88"/>
                    <a:pt x="836" y="85"/>
                  </a:cubicBezTo>
                  <a:cubicBezTo>
                    <a:pt x="840" y="83"/>
                    <a:pt x="843" y="80"/>
                    <a:pt x="844" y="76"/>
                  </a:cubicBezTo>
                  <a:cubicBezTo>
                    <a:pt x="844" y="77"/>
                    <a:pt x="844" y="78"/>
                    <a:pt x="844" y="79"/>
                  </a:cubicBezTo>
                  <a:lnTo>
                    <a:pt x="844" y="85"/>
                  </a:lnTo>
                  <a:cubicBezTo>
                    <a:pt x="844" y="86"/>
                    <a:pt x="844" y="87"/>
                    <a:pt x="844" y="88"/>
                  </a:cubicBezTo>
                  <a:lnTo>
                    <a:pt x="851" y="88"/>
                  </a:lnTo>
                  <a:cubicBezTo>
                    <a:pt x="851" y="87"/>
                    <a:pt x="851" y="85"/>
                    <a:pt x="851" y="84"/>
                  </a:cubicBezTo>
                  <a:lnTo>
                    <a:pt x="851" y="80"/>
                  </a:lnTo>
                  <a:lnTo>
                    <a:pt x="851" y="74"/>
                  </a:lnTo>
                  <a:lnTo>
                    <a:pt x="851" y="67"/>
                  </a:lnTo>
                  <a:lnTo>
                    <a:pt x="849" y="29"/>
                  </a:lnTo>
                  <a:close/>
                  <a:moveTo>
                    <a:pt x="868" y="29"/>
                  </a:moveTo>
                  <a:lnTo>
                    <a:pt x="868" y="29"/>
                  </a:lnTo>
                  <a:lnTo>
                    <a:pt x="868" y="35"/>
                  </a:lnTo>
                  <a:lnTo>
                    <a:pt x="868" y="42"/>
                  </a:lnTo>
                  <a:lnTo>
                    <a:pt x="868" y="48"/>
                  </a:lnTo>
                  <a:lnTo>
                    <a:pt x="868" y="53"/>
                  </a:lnTo>
                  <a:lnTo>
                    <a:pt x="868" y="88"/>
                  </a:lnTo>
                  <a:lnTo>
                    <a:pt x="875" y="88"/>
                  </a:lnTo>
                  <a:lnTo>
                    <a:pt x="875" y="56"/>
                  </a:lnTo>
                  <a:lnTo>
                    <a:pt x="875" y="52"/>
                  </a:lnTo>
                  <a:cubicBezTo>
                    <a:pt x="875" y="52"/>
                    <a:pt x="875" y="51"/>
                    <a:pt x="875" y="50"/>
                  </a:cubicBezTo>
                  <a:cubicBezTo>
                    <a:pt x="875" y="49"/>
                    <a:pt x="876" y="48"/>
                    <a:pt x="876" y="47"/>
                  </a:cubicBezTo>
                  <a:cubicBezTo>
                    <a:pt x="878" y="41"/>
                    <a:pt x="883" y="36"/>
                    <a:pt x="890" y="37"/>
                  </a:cubicBezTo>
                  <a:lnTo>
                    <a:pt x="892" y="37"/>
                  </a:lnTo>
                  <a:lnTo>
                    <a:pt x="894" y="37"/>
                  </a:lnTo>
                  <a:lnTo>
                    <a:pt x="894" y="29"/>
                  </a:lnTo>
                  <a:lnTo>
                    <a:pt x="891" y="29"/>
                  </a:lnTo>
                  <a:lnTo>
                    <a:pt x="891" y="29"/>
                  </a:lnTo>
                  <a:cubicBezTo>
                    <a:pt x="885" y="29"/>
                    <a:pt x="879" y="33"/>
                    <a:pt x="877" y="38"/>
                  </a:cubicBezTo>
                  <a:cubicBezTo>
                    <a:pt x="876" y="40"/>
                    <a:pt x="875" y="41"/>
                    <a:pt x="875" y="43"/>
                  </a:cubicBezTo>
                  <a:cubicBezTo>
                    <a:pt x="875" y="42"/>
                    <a:pt x="875" y="40"/>
                    <a:pt x="875" y="39"/>
                  </a:cubicBezTo>
                  <a:lnTo>
                    <a:pt x="875" y="33"/>
                  </a:lnTo>
                  <a:lnTo>
                    <a:pt x="875" y="29"/>
                  </a:lnTo>
                  <a:lnTo>
                    <a:pt x="868" y="29"/>
                  </a:lnTo>
                  <a:close/>
                  <a:moveTo>
                    <a:pt x="951" y="60"/>
                  </a:moveTo>
                  <a:lnTo>
                    <a:pt x="951" y="60"/>
                  </a:lnTo>
                  <a:lnTo>
                    <a:pt x="951" y="52"/>
                  </a:lnTo>
                  <a:cubicBezTo>
                    <a:pt x="950" y="50"/>
                    <a:pt x="950" y="48"/>
                    <a:pt x="949" y="45"/>
                  </a:cubicBezTo>
                  <a:cubicBezTo>
                    <a:pt x="948" y="40"/>
                    <a:pt x="946" y="36"/>
                    <a:pt x="942" y="32"/>
                  </a:cubicBezTo>
                  <a:cubicBezTo>
                    <a:pt x="938" y="29"/>
                    <a:pt x="933" y="28"/>
                    <a:pt x="928" y="28"/>
                  </a:cubicBezTo>
                  <a:cubicBezTo>
                    <a:pt x="924" y="28"/>
                    <a:pt x="920" y="28"/>
                    <a:pt x="917" y="30"/>
                  </a:cubicBezTo>
                  <a:cubicBezTo>
                    <a:pt x="914" y="31"/>
                    <a:pt x="911" y="33"/>
                    <a:pt x="909" y="36"/>
                  </a:cubicBezTo>
                  <a:cubicBezTo>
                    <a:pt x="907" y="39"/>
                    <a:pt x="905" y="42"/>
                    <a:pt x="904" y="45"/>
                  </a:cubicBezTo>
                  <a:cubicBezTo>
                    <a:pt x="903" y="49"/>
                    <a:pt x="902" y="53"/>
                    <a:pt x="902" y="58"/>
                  </a:cubicBezTo>
                  <a:cubicBezTo>
                    <a:pt x="902" y="66"/>
                    <a:pt x="904" y="74"/>
                    <a:pt x="909" y="81"/>
                  </a:cubicBezTo>
                  <a:cubicBezTo>
                    <a:pt x="915" y="86"/>
                    <a:pt x="922" y="89"/>
                    <a:pt x="930" y="89"/>
                  </a:cubicBezTo>
                  <a:cubicBezTo>
                    <a:pt x="933" y="89"/>
                    <a:pt x="936" y="89"/>
                    <a:pt x="939" y="88"/>
                  </a:cubicBezTo>
                  <a:cubicBezTo>
                    <a:pt x="941" y="87"/>
                    <a:pt x="944" y="87"/>
                    <a:pt x="946" y="85"/>
                  </a:cubicBezTo>
                  <a:lnTo>
                    <a:pt x="946" y="78"/>
                  </a:lnTo>
                  <a:cubicBezTo>
                    <a:pt x="941" y="81"/>
                    <a:pt x="936" y="83"/>
                    <a:pt x="930" y="83"/>
                  </a:cubicBezTo>
                  <a:cubicBezTo>
                    <a:pt x="925" y="83"/>
                    <a:pt x="919" y="81"/>
                    <a:pt x="916" y="76"/>
                  </a:cubicBezTo>
                  <a:cubicBezTo>
                    <a:pt x="912" y="72"/>
                    <a:pt x="910" y="66"/>
                    <a:pt x="910" y="60"/>
                  </a:cubicBezTo>
                  <a:lnTo>
                    <a:pt x="951" y="60"/>
                  </a:lnTo>
                  <a:close/>
                  <a:moveTo>
                    <a:pt x="909" y="54"/>
                  </a:moveTo>
                  <a:lnTo>
                    <a:pt x="909" y="54"/>
                  </a:lnTo>
                  <a:cubicBezTo>
                    <a:pt x="910" y="51"/>
                    <a:pt x="910" y="48"/>
                    <a:pt x="912" y="45"/>
                  </a:cubicBezTo>
                  <a:cubicBezTo>
                    <a:pt x="913" y="42"/>
                    <a:pt x="915" y="39"/>
                    <a:pt x="918" y="37"/>
                  </a:cubicBezTo>
                  <a:cubicBezTo>
                    <a:pt x="921" y="35"/>
                    <a:pt x="924" y="34"/>
                    <a:pt x="927" y="34"/>
                  </a:cubicBezTo>
                  <a:cubicBezTo>
                    <a:pt x="930" y="34"/>
                    <a:pt x="933" y="35"/>
                    <a:pt x="935" y="37"/>
                  </a:cubicBezTo>
                  <a:cubicBezTo>
                    <a:pt x="938" y="39"/>
                    <a:pt x="940" y="41"/>
                    <a:pt x="941" y="44"/>
                  </a:cubicBezTo>
                  <a:cubicBezTo>
                    <a:pt x="942" y="45"/>
                    <a:pt x="942" y="47"/>
                    <a:pt x="943" y="48"/>
                  </a:cubicBezTo>
                  <a:cubicBezTo>
                    <a:pt x="943" y="51"/>
                    <a:pt x="943" y="53"/>
                    <a:pt x="943" y="55"/>
                  </a:cubicBezTo>
                  <a:lnTo>
                    <a:pt x="909" y="5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" name="Freeform 5"/>
            <p:cNvSpPr/>
            <p:nvPr userDrawn="1"/>
          </p:nvSpPr>
          <p:spPr bwMode="auto">
            <a:xfrm>
              <a:off x="503238" y="5837322"/>
              <a:ext cx="10536237" cy="127000"/>
            </a:xfrm>
            <a:custGeom>
              <a:avLst/>
              <a:gdLst>
                <a:gd name="T0" fmla="*/ 8428 w 8819"/>
                <a:gd name="T1" fmla="*/ 0 h 102"/>
                <a:gd name="T2" fmla="*/ 8428 w 8819"/>
                <a:gd name="T3" fmla="*/ 0 h 102"/>
                <a:gd name="T4" fmla="*/ 8428 w 8819"/>
                <a:gd name="T5" fmla="*/ 38 h 102"/>
                <a:gd name="T6" fmla="*/ 0 w 8819"/>
                <a:gd name="T7" fmla="*/ 38 h 102"/>
                <a:gd name="T8" fmla="*/ 0 w 8819"/>
                <a:gd name="T9" fmla="*/ 61 h 102"/>
                <a:gd name="T10" fmla="*/ 8427 w 8819"/>
                <a:gd name="T11" fmla="*/ 61 h 102"/>
                <a:gd name="T12" fmla="*/ 8428 w 8819"/>
                <a:gd name="T13" fmla="*/ 60 h 102"/>
                <a:gd name="T14" fmla="*/ 8428 w 8819"/>
                <a:gd name="T15" fmla="*/ 102 h 102"/>
                <a:gd name="T16" fmla="*/ 8819 w 8819"/>
                <a:gd name="T17" fmla="*/ 50 h 102"/>
                <a:gd name="T18" fmla="*/ 8428 w 8819"/>
                <a:gd name="T19" fmla="*/ 0 h 102"/>
                <a:gd name="T20" fmla="*/ 8428 w 881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19" h="102">
                  <a:moveTo>
                    <a:pt x="8428" y="0"/>
                  </a:moveTo>
                  <a:lnTo>
                    <a:pt x="8428" y="0"/>
                  </a:lnTo>
                  <a:lnTo>
                    <a:pt x="8428" y="38"/>
                  </a:lnTo>
                  <a:lnTo>
                    <a:pt x="0" y="38"/>
                  </a:lnTo>
                  <a:lnTo>
                    <a:pt x="0" y="61"/>
                  </a:lnTo>
                  <a:lnTo>
                    <a:pt x="8427" y="61"/>
                  </a:lnTo>
                  <a:lnTo>
                    <a:pt x="8428" y="60"/>
                  </a:lnTo>
                  <a:lnTo>
                    <a:pt x="8428" y="102"/>
                  </a:lnTo>
                  <a:lnTo>
                    <a:pt x="8819" y="50"/>
                  </a:lnTo>
                  <a:lnTo>
                    <a:pt x="8428" y="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503238" y="5998016"/>
              <a:ext cx="115887" cy="107950"/>
            </a:xfrm>
            <a:custGeom>
              <a:avLst/>
              <a:gdLst>
                <a:gd name="T0" fmla="*/ 79 w 97"/>
                <a:gd name="T1" fmla="*/ 86 h 87"/>
                <a:gd name="T2" fmla="*/ 79 w 97"/>
                <a:gd name="T3" fmla="*/ 86 h 87"/>
                <a:gd name="T4" fmla="*/ 79 w 97"/>
                <a:gd name="T5" fmla="*/ 36 h 87"/>
                <a:gd name="T6" fmla="*/ 80 w 97"/>
                <a:gd name="T7" fmla="*/ 12 h 87"/>
                <a:gd name="T8" fmla="*/ 80 w 97"/>
                <a:gd name="T9" fmla="*/ 12 h 87"/>
                <a:gd name="T10" fmla="*/ 77 w 97"/>
                <a:gd name="T11" fmla="*/ 22 h 87"/>
                <a:gd name="T12" fmla="*/ 56 w 97"/>
                <a:gd name="T13" fmla="*/ 87 h 87"/>
                <a:gd name="T14" fmla="*/ 40 w 97"/>
                <a:gd name="T15" fmla="*/ 87 h 87"/>
                <a:gd name="T16" fmla="*/ 21 w 97"/>
                <a:gd name="T17" fmla="*/ 33 h 87"/>
                <a:gd name="T18" fmla="*/ 15 w 97"/>
                <a:gd name="T19" fmla="*/ 13 h 87"/>
                <a:gd name="T20" fmla="*/ 15 w 97"/>
                <a:gd name="T21" fmla="*/ 13 h 87"/>
                <a:gd name="T22" fmla="*/ 16 w 97"/>
                <a:gd name="T23" fmla="*/ 35 h 87"/>
                <a:gd name="T24" fmla="*/ 16 w 97"/>
                <a:gd name="T25" fmla="*/ 86 h 87"/>
                <a:gd name="T26" fmla="*/ 0 w 97"/>
                <a:gd name="T27" fmla="*/ 86 h 87"/>
                <a:gd name="T28" fmla="*/ 0 w 97"/>
                <a:gd name="T29" fmla="*/ 1 h 87"/>
                <a:gd name="T30" fmla="*/ 27 w 97"/>
                <a:gd name="T31" fmla="*/ 1 h 87"/>
                <a:gd name="T32" fmla="*/ 43 w 97"/>
                <a:gd name="T33" fmla="*/ 45 h 87"/>
                <a:gd name="T34" fmla="*/ 48 w 97"/>
                <a:gd name="T35" fmla="*/ 67 h 87"/>
                <a:gd name="T36" fmla="*/ 49 w 97"/>
                <a:gd name="T37" fmla="*/ 63 h 87"/>
                <a:gd name="T38" fmla="*/ 52 w 97"/>
                <a:gd name="T39" fmla="*/ 49 h 87"/>
                <a:gd name="T40" fmla="*/ 69 w 97"/>
                <a:gd name="T41" fmla="*/ 0 h 87"/>
                <a:gd name="T42" fmla="*/ 97 w 97"/>
                <a:gd name="T43" fmla="*/ 0 h 87"/>
                <a:gd name="T44" fmla="*/ 97 w 97"/>
                <a:gd name="T45" fmla="*/ 86 h 87"/>
                <a:gd name="T46" fmla="*/ 79 w 97"/>
                <a:gd name="T47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87">
                  <a:moveTo>
                    <a:pt x="79" y="86"/>
                  </a:moveTo>
                  <a:lnTo>
                    <a:pt x="79" y="86"/>
                  </a:lnTo>
                  <a:lnTo>
                    <a:pt x="79" y="36"/>
                  </a:lnTo>
                  <a:cubicBezTo>
                    <a:pt x="79" y="26"/>
                    <a:pt x="80" y="18"/>
                    <a:pt x="80" y="12"/>
                  </a:cubicBezTo>
                  <a:lnTo>
                    <a:pt x="80" y="12"/>
                  </a:lnTo>
                  <a:cubicBezTo>
                    <a:pt x="79" y="17"/>
                    <a:pt x="78" y="18"/>
                    <a:pt x="77" y="22"/>
                  </a:cubicBezTo>
                  <a:lnTo>
                    <a:pt x="56" y="87"/>
                  </a:lnTo>
                  <a:lnTo>
                    <a:pt x="40" y="87"/>
                  </a:lnTo>
                  <a:lnTo>
                    <a:pt x="21" y="33"/>
                  </a:lnTo>
                  <a:cubicBezTo>
                    <a:pt x="19" y="26"/>
                    <a:pt x="17" y="20"/>
                    <a:pt x="15" y="13"/>
                  </a:cubicBezTo>
                  <a:lnTo>
                    <a:pt x="15" y="13"/>
                  </a:lnTo>
                  <a:cubicBezTo>
                    <a:pt x="15" y="19"/>
                    <a:pt x="16" y="30"/>
                    <a:pt x="16" y="35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7" y="1"/>
                  </a:lnTo>
                  <a:lnTo>
                    <a:pt x="43" y="45"/>
                  </a:lnTo>
                  <a:cubicBezTo>
                    <a:pt x="45" y="52"/>
                    <a:pt x="47" y="59"/>
                    <a:pt x="48" y="67"/>
                  </a:cubicBezTo>
                  <a:cubicBezTo>
                    <a:pt x="48" y="65"/>
                    <a:pt x="49" y="64"/>
                    <a:pt x="49" y="63"/>
                  </a:cubicBezTo>
                  <a:cubicBezTo>
                    <a:pt x="50" y="58"/>
                    <a:pt x="51" y="54"/>
                    <a:pt x="52" y="49"/>
                  </a:cubicBezTo>
                  <a:lnTo>
                    <a:pt x="69" y="0"/>
                  </a:lnTo>
                  <a:lnTo>
                    <a:pt x="97" y="0"/>
                  </a:lnTo>
                  <a:lnTo>
                    <a:pt x="97" y="86"/>
                  </a:lnTo>
                  <a:lnTo>
                    <a:pt x="7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630238" y="5998016"/>
              <a:ext cx="103187" cy="106363"/>
            </a:xfrm>
            <a:custGeom>
              <a:avLst/>
              <a:gdLst>
                <a:gd name="T0" fmla="*/ 44 w 87"/>
                <a:gd name="T1" fmla="*/ 22 h 86"/>
                <a:gd name="T2" fmla="*/ 44 w 87"/>
                <a:gd name="T3" fmla="*/ 22 h 86"/>
                <a:gd name="T4" fmla="*/ 42 w 87"/>
                <a:gd name="T5" fmla="*/ 17 h 86"/>
                <a:gd name="T6" fmla="*/ 42 w 87"/>
                <a:gd name="T7" fmla="*/ 19 h 86"/>
                <a:gd name="T8" fmla="*/ 40 w 87"/>
                <a:gd name="T9" fmla="*/ 24 h 86"/>
                <a:gd name="T10" fmla="*/ 30 w 87"/>
                <a:gd name="T11" fmla="*/ 53 h 86"/>
                <a:gd name="T12" fmla="*/ 55 w 87"/>
                <a:gd name="T13" fmla="*/ 53 h 86"/>
                <a:gd name="T14" fmla="*/ 44 w 87"/>
                <a:gd name="T15" fmla="*/ 22 h 86"/>
                <a:gd name="T16" fmla="*/ 68 w 87"/>
                <a:gd name="T17" fmla="*/ 86 h 86"/>
                <a:gd name="T18" fmla="*/ 68 w 87"/>
                <a:gd name="T19" fmla="*/ 86 h 86"/>
                <a:gd name="T20" fmla="*/ 60 w 87"/>
                <a:gd name="T21" fmla="*/ 66 h 86"/>
                <a:gd name="T22" fmla="*/ 25 w 87"/>
                <a:gd name="T23" fmla="*/ 66 h 86"/>
                <a:gd name="T24" fmla="*/ 18 w 87"/>
                <a:gd name="T25" fmla="*/ 86 h 86"/>
                <a:gd name="T26" fmla="*/ 0 w 87"/>
                <a:gd name="T27" fmla="*/ 86 h 86"/>
                <a:gd name="T28" fmla="*/ 33 w 87"/>
                <a:gd name="T29" fmla="*/ 0 h 86"/>
                <a:gd name="T30" fmla="*/ 52 w 87"/>
                <a:gd name="T31" fmla="*/ 0 h 86"/>
                <a:gd name="T32" fmla="*/ 87 w 87"/>
                <a:gd name="T33" fmla="*/ 86 h 86"/>
                <a:gd name="T34" fmla="*/ 68 w 87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3"/>
                  </a:lnTo>
                  <a:lnTo>
                    <a:pt x="55" y="53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7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739775" y="5994841"/>
              <a:ext cx="66675" cy="112713"/>
            </a:xfrm>
            <a:custGeom>
              <a:avLst/>
              <a:gdLst>
                <a:gd name="T0" fmla="*/ 3 w 56"/>
                <a:gd name="T1" fmla="*/ 71 h 90"/>
                <a:gd name="T2" fmla="*/ 3 w 56"/>
                <a:gd name="T3" fmla="*/ 71 h 90"/>
                <a:gd name="T4" fmla="*/ 23 w 56"/>
                <a:gd name="T5" fmla="*/ 76 h 90"/>
                <a:gd name="T6" fmla="*/ 38 w 56"/>
                <a:gd name="T7" fmla="*/ 64 h 90"/>
                <a:gd name="T8" fmla="*/ 33 w 56"/>
                <a:gd name="T9" fmla="*/ 56 h 90"/>
                <a:gd name="T10" fmla="*/ 24 w 56"/>
                <a:gd name="T11" fmla="*/ 51 h 90"/>
                <a:gd name="T12" fmla="*/ 8 w 56"/>
                <a:gd name="T13" fmla="*/ 43 h 90"/>
                <a:gd name="T14" fmla="*/ 0 w 56"/>
                <a:gd name="T15" fmla="*/ 26 h 90"/>
                <a:gd name="T16" fmla="*/ 30 w 56"/>
                <a:gd name="T17" fmla="*/ 1 h 90"/>
                <a:gd name="T18" fmla="*/ 51 w 56"/>
                <a:gd name="T19" fmla="*/ 4 h 90"/>
                <a:gd name="T20" fmla="*/ 49 w 56"/>
                <a:gd name="T21" fmla="*/ 18 h 90"/>
                <a:gd name="T22" fmla="*/ 31 w 56"/>
                <a:gd name="T23" fmla="*/ 14 h 90"/>
                <a:gd name="T24" fmla="*/ 18 w 56"/>
                <a:gd name="T25" fmla="*/ 24 h 90"/>
                <a:gd name="T26" fmla="*/ 23 w 56"/>
                <a:gd name="T27" fmla="*/ 33 h 90"/>
                <a:gd name="T28" fmla="*/ 35 w 56"/>
                <a:gd name="T29" fmla="*/ 38 h 90"/>
                <a:gd name="T30" fmla="*/ 56 w 56"/>
                <a:gd name="T31" fmla="*/ 63 h 90"/>
                <a:gd name="T32" fmla="*/ 24 w 56"/>
                <a:gd name="T33" fmla="*/ 90 h 90"/>
                <a:gd name="T34" fmla="*/ 2 w 56"/>
                <a:gd name="T35" fmla="*/ 86 h 90"/>
                <a:gd name="T36" fmla="*/ 3 w 56"/>
                <a:gd name="T37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90">
                  <a:moveTo>
                    <a:pt x="3" y="71"/>
                  </a:moveTo>
                  <a:lnTo>
                    <a:pt x="3" y="71"/>
                  </a:lnTo>
                  <a:cubicBezTo>
                    <a:pt x="9" y="74"/>
                    <a:pt x="16" y="76"/>
                    <a:pt x="23" y="76"/>
                  </a:cubicBezTo>
                  <a:cubicBezTo>
                    <a:pt x="32" y="76"/>
                    <a:pt x="38" y="72"/>
                    <a:pt x="38" y="64"/>
                  </a:cubicBezTo>
                  <a:cubicBezTo>
                    <a:pt x="38" y="61"/>
                    <a:pt x="36" y="58"/>
                    <a:pt x="33" y="56"/>
                  </a:cubicBezTo>
                  <a:cubicBezTo>
                    <a:pt x="30" y="54"/>
                    <a:pt x="27" y="53"/>
                    <a:pt x="24" y="51"/>
                  </a:cubicBezTo>
                  <a:cubicBezTo>
                    <a:pt x="18" y="50"/>
                    <a:pt x="12" y="47"/>
                    <a:pt x="8" y="43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0"/>
                    <a:pt x="11" y="1"/>
                    <a:pt x="30" y="1"/>
                  </a:cubicBezTo>
                  <a:cubicBezTo>
                    <a:pt x="37" y="0"/>
                    <a:pt x="44" y="2"/>
                    <a:pt x="51" y="4"/>
                  </a:cubicBezTo>
                  <a:lnTo>
                    <a:pt x="49" y="18"/>
                  </a:lnTo>
                  <a:cubicBezTo>
                    <a:pt x="44" y="15"/>
                    <a:pt x="38" y="14"/>
                    <a:pt x="31" y="14"/>
                  </a:cubicBezTo>
                  <a:cubicBezTo>
                    <a:pt x="23" y="14"/>
                    <a:pt x="18" y="18"/>
                    <a:pt x="18" y="24"/>
                  </a:cubicBezTo>
                  <a:cubicBezTo>
                    <a:pt x="18" y="28"/>
                    <a:pt x="20" y="31"/>
                    <a:pt x="23" y="33"/>
                  </a:cubicBezTo>
                  <a:cubicBezTo>
                    <a:pt x="27" y="35"/>
                    <a:pt x="31" y="36"/>
                    <a:pt x="35" y="38"/>
                  </a:cubicBezTo>
                  <a:cubicBezTo>
                    <a:pt x="50" y="43"/>
                    <a:pt x="56" y="51"/>
                    <a:pt x="56" y="63"/>
                  </a:cubicBezTo>
                  <a:cubicBezTo>
                    <a:pt x="56" y="80"/>
                    <a:pt x="44" y="90"/>
                    <a:pt x="24" y="90"/>
                  </a:cubicBezTo>
                  <a:cubicBezTo>
                    <a:pt x="16" y="90"/>
                    <a:pt x="9" y="89"/>
                    <a:pt x="2" y="86"/>
                  </a:cubicBezTo>
                  <a:lnTo>
                    <a:pt x="3" y="7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10"/>
            <p:cNvSpPr/>
            <p:nvPr userDrawn="1"/>
          </p:nvSpPr>
          <p:spPr bwMode="auto">
            <a:xfrm>
              <a:off x="817563" y="5998016"/>
              <a:ext cx="79375" cy="107950"/>
            </a:xfrm>
            <a:custGeom>
              <a:avLst/>
              <a:gdLst>
                <a:gd name="T0" fmla="*/ 67 w 67"/>
                <a:gd name="T1" fmla="*/ 84 h 87"/>
                <a:gd name="T2" fmla="*/ 67 w 67"/>
                <a:gd name="T3" fmla="*/ 84 h 87"/>
                <a:gd name="T4" fmla="*/ 47 w 67"/>
                <a:gd name="T5" fmla="*/ 87 h 87"/>
                <a:gd name="T6" fmla="*/ 0 w 67"/>
                <a:gd name="T7" fmla="*/ 43 h 87"/>
                <a:gd name="T8" fmla="*/ 12 w 67"/>
                <a:gd name="T9" fmla="*/ 12 h 87"/>
                <a:gd name="T10" fmla="*/ 45 w 67"/>
                <a:gd name="T11" fmla="*/ 0 h 87"/>
                <a:gd name="T12" fmla="*/ 66 w 67"/>
                <a:gd name="T13" fmla="*/ 4 h 87"/>
                <a:gd name="T14" fmla="*/ 65 w 67"/>
                <a:gd name="T15" fmla="*/ 18 h 87"/>
                <a:gd name="T16" fmla="*/ 46 w 67"/>
                <a:gd name="T17" fmla="*/ 14 h 87"/>
                <a:gd name="T18" fmla="*/ 18 w 67"/>
                <a:gd name="T19" fmla="*/ 39 h 87"/>
                <a:gd name="T20" fmla="*/ 18 w 67"/>
                <a:gd name="T21" fmla="*/ 43 h 87"/>
                <a:gd name="T22" fmla="*/ 44 w 67"/>
                <a:gd name="T23" fmla="*/ 73 h 87"/>
                <a:gd name="T24" fmla="*/ 47 w 67"/>
                <a:gd name="T25" fmla="*/ 73 h 87"/>
                <a:gd name="T26" fmla="*/ 66 w 67"/>
                <a:gd name="T27" fmla="*/ 69 h 87"/>
                <a:gd name="T28" fmla="*/ 67 w 67"/>
                <a:gd name="T2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7">
                  <a:moveTo>
                    <a:pt x="67" y="84"/>
                  </a:moveTo>
                  <a:lnTo>
                    <a:pt x="67" y="84"/>
                  </a:lnTo>
                  <a:cubicBezTo>
                    <a:pt x="60" y="86"/>
                    <a:pt x="53" y="87"/>
                    <a:pt x="47" y="87"/>
                  </a:cubicBezTo>
                  <a:cubicBezTo>
                    <a:pt x="17" y="87"/>
                    <a:pt x="0" y="71"/>
                    <a:pt x="0" y="43"/>
                  </a:cubicBezTo>
                  <a:cubicBezTo>
                    <a:pt x="0" y="31"/>
                    <a:pt x="4" y="20"/>
                    <a:pt x="12" y="12"/>
                  </a:cubicBezTo>
                  <a:cubicBezTo>
                    <a:pt x="21" y="4"/>
                    <a:pt x="33" y="0"/>
                    <a:pt x="45" y="0"/>
                  </a:cubicBezTo>
                  <a:cubicBezTo>
                    <a:pt x="52" y="0"/>
                    <a:pt x="59" y="1"/>
                    <a:pt x="66" y="4"/>
                  </a:cubicBezTo>
                  <a:lnTo>
                    <a:pt x="65" y="18"/>
                  </a:lnTo>
                  <a:cubicBezTo>
                    <a:pt x="59" y="15"/>
                    <a:pt x="53" y="14"/>
                    <a:pt x="46" y="14"/>
                  </a:cubicBezTo>
                  <a:cubicBezTo>
                    <a:pt x="32" y="13"/>
                    <a:pt x="19" y="25"/>
                    <a:pt x="18" y="39"/>
                  </a:cubicBezTo>
                  <a:cubicBezTo>
                    <a:pt x="18" y="40"/>
                    <a:pt x="18" y="42"/>
                    <a:pt x="18" y="43"/>
                  </a:cubicBezTo>
                  <a:cubicBezTo>
                    <a:pt x="17" y="58"/>
                    <a:pt x="29" y="71"/>
                    <a:pt x="44" y="73"/>
                  </a:cubicBezTo>
                  <a:cubicBezTo>
                    <a:pt x="45" y="73"/>
                    <a:pt x="46" y="73"/>
                    <a:pt x="47" y="73"/>
                  </a:cubicBezTo>
                  <a:cubicBezTo>
                    <a:pt x="54" y="73"/>
                    <a:pt x="60" y="71"/>
                    <a:pt x="66" y="69"/>
                  </a:cubicBezTo>
                  <a:lnTo>
                    <a:pt x="67" y="8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" name="Freeform 11"/>
            <p:cNvSpPr/>
            <p:nvPr userDrawn="1"/>
          </p:nvSpPr>
          <p:spPr bwMode="auto">
            <a:xfrm>
              <a:off x="914400" y="5998016"/>
              <a:ext cx="80962" cy="106363"/>
            </a:xfrm>
            <a:custGeom>
              <a:avLst/>
              <a:gdLst>
                <a:gd name="T0" fmla="*/ 52 w 68"/>
                <a:gd name="T1" fmla="*/ 85 h 85"/>
                <a:gd name="T2" fmla="*/ 52 w 68"/>
                <a:gd name="T3" fmla="*/ 85 h 85"/>
                <a:gd name="T4" fmla="*/ 52 w 68"/>
                <a:gd name="T5" fmla="*/ 48 h 85"/>
                <a:gd name="T6" fmla="*/ 17 w 68"/>
                <a:gd name="T7" fmla="*/ 48 h 85"/>
                <a:gd name="T8" fmla="*/ 17 w 68"/>
                <a:gd name="T9" fmla="*/ 85 h 85"/>
                <a:gd name="T10" fmla="*/ 0 w 68"/>
                <a:gd name="T11" fmla="*/ 85 h 85"/>
                <a:gd name="T12" fmla="*/ 0 w 68"/>
                <a:gd name="T13" fmla="*/ 0 h 85"/>
                <a:gd name="T14" fmla="*/ 17 w 68"/>
                <a:gd name="T15" fmla="*/ 0 h 85"/>
                <a:gd name="T16" fmla="*/ 17 w 68"/>
                <a:gd name="T17" fmla="*/ 34 h 85"/>
                <a:gd name="T18" fmla="*/ 51 w 68"/>
                <a:gd name="T19" fmla="*/ 34 h 85"/>
                <a:gd name="T20" fmla="*/ 51 w 68"/>
                <a:gd name="T21" fmla="*/ 0 h 85"/>
                <a:gd name="T22" fmla="*/ 68 w 68"/>
                <a:gd name="T23" fmla="*/ 0 h 85"/>
                <a:gd name="T24" fmla="*/ 68 w 68"/>
                <a:gd name="T25" fmla="*/ 85 h 85"/>
                <a:gd name="T26" fmla="*/ 52 w 68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5">
                  <a:moveTo>
                    <a:pt x="52" y="85"/>
                  </a:moveTo>
                  <a:lnTo>
                    <a:pt x="52" y="85"/>
                  </a:lnTo>
                  <a:lnTo>
                    <a:pt x="52" y="48"/>
                  </a:lnTo>
                  <a:lnTo>
                    <a:pt x="17" y="48"/>
                  </a:lnTo>
                  <a:lnTo>
                    <a:pt x="17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4"/>
                  </a:lnTo>
                  <a:lnTo>
                    <a:pt x="51" y="34"/>
                  </a:lnTo>
                  <a:lnTo>
                    <a:pt x="51" y="0"/>
                  </a:lnTo>
                  <a:lnTo>
                    <a:pt x="68" y="0"/>
                  </a:lnTo>
                  <a:lnTo>
                    <a:pt x="68" y="85"/>
                  </a:lnTo>
                  <a:lnTo>
                    <a:pt x="52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" name="Freeform 12"/>
            <p:cNvSpPr/>
            <p:nvPr userDrawn="1"/>
          </p:nvSpPr>
          <p:spPr bwMode="auto">
            <a:xfrm>
              <a:off x="1022350" y="5998016"/>
              <a:ext cx="20637" cy="106363"/>
            </a:xfrm>
            <a:custGeom>
              <a:avLst/>
              <a:gdLst>
                <a:gd name="T0" fmla="*/ 0 w 18"/>
                <a:gd name="T1" fmla="*/ 0 h 85"/>
                <a:gd name="T2" fmla="*/ 0 w 18"/>
                <a:gd name="T3" fmla="*/ 0 h 85"/>
                <a:gd name="T4" fmla="*/ 18 w 18"/>
                <a:gd name="T5" fmla="*/ 0 h 85"/>
                <a:gd name="T6" fmla="*/ 18 w 18"/>
                <a:gd name="T7" fmla="*/ 85 h 85"/>
                <a:gd name="T8" fmla="*/ 0 w 18"/>
                <a:gd name="T9" fmla="*/ 85 h 85"/>
                <a:gd name="T10" fmla="*/ 0 w 1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5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" name="Freeform 13"/>
            <p:cNvSpPr/>
            <p:nvPr userDrawn="1"/>
          </p:nvSpPr>
          <p:spPr bwMode="auto">
            <a:xfrm>
              <a:off x="1068388" y="5998016"/>
              <a:ext cx="84137" cy="106363"/>
            </a:xfrm>
            <a:custGeom>
              <a:avLst/>
              <a:gdLst>
                <a:gd name="T0" fmla="*/ 49 w 70"/>
                <a:gd name="T1" fmla="*/ 86 h 86"/>
                <a:gd name="T2" fmla="*/ 49 w 70"/>
                <a:gd name="T3" fmla="*/ 86 h 86"/>
                <a:gd name="T4" fmla="*/ 21 w 70"/>
                <a:gd name="T5" fmla="*/ 34 h 86"/>
                <a:gd name="T6" fmla="*/ 14 w 70"/>
                <a:gd name="T7" fmla="*/ 19 h 86"/>
                <a:gd name="T8" fmla="*/ 16 w 70"/>
                <a:gd name="T9" fmla="*/ 41 h 86"/>
                <a:gd name="T10" fmla="*/ 16 w 70"/>
                <a:gd name="T11" fmla="*/ 86 h 86"/>
                <a:gd name="T12" fmla="*/ 0 w 70"/>
                <a:gd name="T13" fmla="*/ 86 h 86"/>
                <a:gd name="T14" fmla="*/ 0 w 70"/>
                <a:gd name="T15" fmla="*/ 1 h 86"/>
                <a:gd name="T16" fmla="*/ 20 w 70"/>
                <a:gd name="T17" fmla="*/ 1 h 86"/>
                <a:gd name="T18" fmla="*/ 49 w 70"/>
                <a:gd name="T19" fmla="*/ 52 h 86"/>
                <a:gd name="T20" fmla="*/ 54 w 70"/>
                <a:gd name="T21" fmla="*/ 64 h 86"/>
                <a:gd name="T22" fmla="*/ 55 w 70"/>
                <a:gd name="T23" fmla="*/ 68 h 86"/>
                <a:gd name="T24" fmla="*/ 55 w 70"/>
                <a:gd name="T25" fmla="*/ 63 h 86"/>
                <a:gd name="T26" fmla="*/ 54 w 70"/>
                <a:gd name="T27" fmla="*/ 46 h 86"/>
                <a:gd name="T28" fmla="*/ 54 w 70"/>
                <a:gd name="T29" fmla="*/ 0 h 86"/>
                <a:gd name="T30" fmla="*/ 70 w 70"/>
                <a:gd name="T31" fmla="*/ 0 h 86"/>
                <a:gd name="T32" fmla="*/ 70 w 70"/>
                <a:gd name="T33" fmla="*/ 86 h 86"/>
                <a:gd name="T34" fmla="*/ 49 w 70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6">
                  <a:moveTo>
                    <a:pt x="49" y="86"/>
                  </a:moveTo>
                  <a:lnTo>
                    <a:pt x="49" y="86"/>
                  </a:lnTo>
                  <a:lnTo>
                    <a:pt x="21" y="34"/>
                  </a:lnTo>
                  <a:cubicBezTo>
                    <a:pt x="19" y="29"/>
                    <a:pt x="16" y="24"/>
                    <a:pt x="14" y="19"/>
                  </a:cubicBezTo>
                  <a:cubicBezTo>
                    <a:pt x="15" y="26"/>
                    <a:pt x="16" y="34"/>
                    <a:pt x="16" y="41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2" y="60"/>
                    <a:pt x="54" y="64"/>
                  </a:cubicBezTo>
                  <a:cubicBezTo>
                    <a:pt x="54" y="65"/>
                    <a:pt x="55" y="66"/>
                    <a:pt x="55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3" y="52"/>
                    <a:pt x="54" y="46"/>
                  </a:cubicBezTo>
                  <a:lnTo>
                    <a:pt x="54" y="0"/>
                  </a:lnTo>
                  <a:lnTo>
                    <a:pt x="70" y="0"/>
                  </a:lnTo>
                  <a:lnTo>
                    <a:pt x="70" y="86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" name="Freeform 14"/>
            <p:cNvSpPr/>
            <p:nvPr userDrawn="1"/>
          </p:nvSpPr>
          <p:spPr bwMode="auto">
            <a:xfrm>
              <a:off x="1176338" y="5998016"/>
              <a:ext cx="61912" cy="106363"/>
            </a:xfrm>
            <a:custGeom>
              <a:avLst/>
              <a:gdLst>
                <a:gd name="T0" fmla="*/ 51 w 51"/>
                <a:gd name="T1" fmla="*/ 85 h 85"/>
                <a:gd name="T2" fmla="*/ 51 w 51"/>
                <a:gd name="T3" fmla="*/ 85 h 85"/>
                <a:gd name="T4" fmla="*/ 0 w 51"/>
                <a:gd name="T5" fmla="*/ 85 h 85"/>
                <a:gd name="T6" fmla="*/ 0 w 51"/>
                <a:gd name="T7" fmla="*/ 0 h 85"/>
                <a:gd name="T8" fmla="*/ 51 w 51"/>
                <a:gd name="T9" fmla="*/ 0 h 85"/>
                <a:gd name="T10" fmla="*/ 51 w 51"/>
                <a:gd name="T11" fmla="*/ 14 h 85"/>
                <a:gd name="T12" fmla="*/ 17 w 51"/>
                <a:gd name="T13" fmla="*/ 14 h 85"/>
                <a:gd name="T14" fmla="*/ 17 w 51"/>
                <a:gd name="T15" fmla="*/ 34 h 85"/>
                <a:gd name="T16" fmla="*/ 48 w 51"/>
                <a:gd name="T17" fmla="*/ 34 h 85"/>
                <a:gd name="T18" fmla="*/ 48 w 51"/>
                <a:gd name="T19" fmla="*/ 48 h 85"/>
                <a:gd name="T20" fmla="*/ 17 w 51"/>
                <a:gd name="T21" fmla="*/ 48 h 85"/>
                <a:gd name="T22" fmla="*/ 17 w 51"/>
                <a:gd name="T23" fmla="*/ 71 h 85"/>
                <a:gd name="T24" fmla="*/ 51 w 51"/>
                <a:gd name="T25" fmla="*/ 71 h 85"/>
                <a:gd name="T26" fmla="*/ 51 w 51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85">
                  <a:moveTo>
                    <a:pt x="51" y="85"/>
                  </a:moveTo>
                  <a:lnTo>
                    <a:pt x="51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4"/>
                  </a:lnTo>
                  <a:lnTo>
                    <a:pt x="17" y="14"/>
                  </a:lnTo>
                  <a:lnTo>
                    <a:pt x="17" y="34"/>
                  </a:lnTo>
                  <a:lnTo>
                    <a:pt x="48" y="34"/>
                  </a:lnTo>
                  <a:lnTo>
                    <a:pt x="48" y="48"/>
                  </a:lnTo>
                  <a:lnTo>
                    <a:pt x="17" y="48"/>
                  </a:lnTo>
                  <a:lnTo>
                    <a:pt x="17" y="71"/>
                  </a:lnTo>
                  <a:lnTo>
                    <a:pt x="51" y="71"/>
                  </a:lnTo>
                  <a:lnTo>
                    <a:pt x="51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" name="Freeform 15"/>
            <p:cNvSpPr/>
            <p:nvPr userDrawn="1"/>
          </p:nvSpPr>
          <p:spPr bwMode="auto">
            <a:xfrm>
              <a:off x="1258888" y="5998016"/>
              <a:ext cx="85725" cy="106363"/>
            </a:xfrm>
            <a:custGeom>
              <a:avLst/>
              <a:gdLst>
                <a:gd name="T0" fmla="*/ 50 w 71"/>
                <a:gd name="T1" fmla="*/ 86 h 86"/>
                <a:gd name="T2" fmla="*/ 50 w 71"/>
                <a:gd name="T3" fmla="*/ 86 h 86"/>
                <a:gd name="T4" fmla="*/ 22 w 71"/>
                <a:gd name="T5" fmla="*/ 34 h 86"/>
                <a:gd name="T6" fmla="*/ 15 w 71"/>
                <a:gd name="T7" fmla="*/ 19 h 86"/>
                <a:gd name="T8" fmla="*/ 17 w 71"/>
                <a:gd name="T9" fmla="*/ 41 h 86"/>
                <a:gd name="T10" fmla="*/ 17 w 71"/>
                <a:gd name="T11" fmla="*/ 86 h 86"/>
                <a:gd name="T12" fmla="*/ 0 w 71"/>
                <a:gd name="T13" fmla="*/ 86 h 86"/>
                <a:gd name="T14" fmla="*/ 0 w 71"/>
                <a:gd name="T15" fmla="*/ 1 h 86"/>
                <a:gd name="T16" fmla="*/ 20 w 71"/>
                <a:gd name="T17" fmla="*/ 1 h 86"/>
                <a:gd name="T18" fmla="*/ 49 w 71"/>
                <a:gd name="T19" fmla="*/ 52 h 86"/>
                <a:gd name="T20" fmla="*/ 54 w 71"/>
                <a:gd name="T21" fmla="*/ 64 h 86"/>
                <a:gd name="T22" fmla="*/ 56 w 71"/>
                <a:gd name="T23" fmla="*/ 68 h 86"/>
                <a:gd name="T24" fmla="*/ 55 w 71"/>
                <a:gd name="T25" fmla="*/ 63 h 86"/>
                <a:gd name="T26" fmla="*/ 54 w 71"/>
                <a:gd name="T27" fmla="*/ 46 h 86"/>
                <a:gd name="T28" fmla="*/ 54 w 71"/>
                <a:gd name="T29" fmla="*/ 0 h 86"/>
                <a:gd name="T30" fmla="*/ 71 w 71"/>
                <a:gd name="T31" fmla="*/ 0 h 86"/>
                <a:gd name="T32" fmla="*/ 71 w 71"/>
                <a:gd name="T33" fmla="*/ 86 h 86"/>
                <a:gd name="T34" fmla="*/ 50 w 71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86">
                  <a:moveTo>
                    <a:pt x="50" y="86"/>
                  </a:moveTo>
                  <a:lnTo>
                    <a:pt x="50" y="86"/>
                  </a:lnTo>
                  <a:lnTo>
                    <a:pt x="22" y="34"/>
                  </a:lnTo>
                  <a:cubicBezTo>
                    <a:pt x="19" y="29"/>
                    <a:pt x="17" y="24"/>
                    <a:pt x="15" y="19"/>
                  </a:cubicBezTo>
                  <a:cubicBezTo>
                    <a:pt x="16" y="26"/>
                    <a:pt x="17" y="34"/>
                    <a:pt x="17" y="41"/>
                  </a:cubicBezTo>
                  <a:lnTo>
                    <a:pt x="17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3" y="60"/>
                    <a:pt x="54" y="64"/>
                  </a:cubicBezTo>
                  <a:cubicBezTo>
                    <a:pt x="54" y="64"/>
                    <a:pt x="55" y="66"/>
                    <a:pt x="56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4" y="52"/>
                    <a:pt x="54" y="46"/>
                  </a:cubicBezTo>
                  <a:lnTo>
                    <a:pt x="54" y="0"/>
                  </a:lnTo>
                  <a:lnTo>
                    <a:pt x="71" y="0"/>
                  </a:lnTo>
                  <a:lnTo>
                    <a:pt x="71" y="86"/>
                  </a:lnTo>
                  <a:lnTo>
                    <a:pt x="50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>
              <a:off x="1363663" y="5998016"/>
              <a:ext cx="73025" cy="107950"/>
            </a:xfrm>
            <a:custGeom>
              <a:avLst/>
              <a:gdLst>
                <a:gd name="T0" fmla="*/ 26 w 62"/>
                <a:gd name="T1" fmla="*/ 73 h 87"/>
                <a:gd name="T2" fmla="*/ 26 w 62"/>
                <a:gd name="T3" fmla="*/ 73 h 87"/>
                <a:gd name="T4" fmla="*/ 43 w 62"/>
                <a:gd name="T5" fmla="*/ 61 h 87"/>
                <a:gd name="T6" fmla="*/ 27 w 62"/>
                <a:gd name="T7" fmla="*/ 48 h 87"/>
                <a:gd name="T8" fmla="*/ 18 w 62"/>
                <a:gd name="T9" fmla="*/ 48 h 87"/>
                <a:gd name="T10" fmla="*/ 18 w 62"/>
                <a:gd name="T11" fmla="*/ 73 h 87"/>
                <a:gd name="T12" fmla="*/ 26 w 62"/>
                <a:gd name="T13" fmla="*/ 73 h 87"/>
                <a:gd name="T14" fmla="*/ 26 w 62"/>
                <a:gd name="T15" fmla="*/ 35 h 87"/>
                <a:gd name="T16" fmla="*/ 26 w 62"/>
                <a:gd name="T17" fmla="*/ 35 h 87"/>
                <a:gd name="T18" fmla="*/ 41 w 62"/>
                <a:gd name="T19" fmla="*/ 25 h 87"/>
                <a:gd name="T20" fmla="*/ 27 w 62"/>
                <a:gd name="T21" fmla="*/ 14 h 87"/>
                <a:gd name="T22" fmla="*/ 17 w 62"/>
                <a:gd name="T23" fmla="*/ 14 h 87"/>
                <a:gd name="T24" fmla="*/ 17 w 62"/>
                <a:gd name="T25" fmla="*/ 35 h 87"/>
                <a:gd name="T26" fmla="*/ 26 w 62"/>
                <a:gd name="T27" fmla="*/ 35 h 87"/>
                <a:gd name="T28" fmla="*/ 0 w 62"/>
                <a:gd name="T29" fmla="*/ 1 h 87"/>
                <a:gd name="T30" fmla="*/ 0 w 62"/>
                <a:gd name="T31" fmla="*/ 1 h 87"/>
                <a:gd name="T32" fmla="*/ 28 w 62"/>
                <a:gd name="T33" fmla="*/ 1 h 87"/>
                <a:gd name="T34" fmla="*/ 50 w 62"/>
                <a:gd name="T35" fmla="*/ 5 h 87"/>
                <a:gd name="T36" fmla="*/ 58 w 62"/>
                <a:gd name="T37" fmla="*/ 22 h 87"/>
                <a:gd name="T38" fmla="*/ 41 w 62"/>
                <a:gd name="T39" fmla="*/ 41 h 87"/>
                <a:gd name="T40" fmla="*/ 61 w 62"/>
                <a:gd name="T41" fmla="*/ 62 h 87"/>
                <a:gd name="T42" fmla="*/ 61 w 62"/>
                <a:gd name="T43" fmla="*/ 62 h 87"/>
                <a:gd name="T44" fmla="*/ 50 w 62"/>
                <a:gd name="T45" fmla="*/ 82 h 87"/>
                <a:gd name="T46" fmla="*/ 27 w 62"/>
                <a:gd name="T47" fmla="*/ 86 h 87"/>
                <a:gd name="T48" fmla="*/ 1 w 62"/>
                <a:gd name="T49" fmla="*/ 86 h 87"/>
                <a:gd name="T50" fmla="*/ 0 w 62"/>
                <a:gd name="T5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87">
                  <a:moveTo>
                    <a:pt x="26" y="73"/>
                  </a:moveTo>
                  <a:lnTo>
                    <a:pt x="26" y="73"/>
                  </a:lnTo>
                  <a:cubicBezTo>
                    <a:pt x="37" y="73"/>
                    <a:pt x="43" y="69"/>
                    <a:pt x="43" y="61"/>
                  </a:cubicBezTo>
                  <a:cubicBezTo>
                    <a:pt x="43" y="53"/>
                    <a:pt x="37" y="48"/>
                    <a:pt x="27" y="48"/>
                  </a:cubicBezTo>
                  <a:lnTo>
                    <a:pt x="18" y="48"/>
                  </a:lnTo>
                  <a:lnTo>
                    <a:pt x="18" y="73"/>
                  </a:lnTo>
                  <a:lnTo>
                    <a:pt x="26" y="73"/>
                  </a:lnTo>
                  <a:close/>
                  <a:moveTo>
                    <a:pt x="26" y="35"/>
                  </a:moveTo>
                  <a:lnTo>
                    <a:pt x="26" y="35"/>
                  </a:lnTo>
                  <a:cubicBezTo>
                    <a:pt x="35" y="35"/>
                    <a:pt x="41" y="32"/>
                    <a:pt x="41" y="25"/>
                  </a:cubicBezTo>
                  <a:cubicBezTo>
                    <a:pt x="41" y="18"/>
                    <a:pt x="36" y="14"/>
                    <a:pt x="27" y="14"/>
                  </a:cubicBezTo>
                  <a:lnTo>
                    <a:pt x="17" y="14"/>
                  </a:lnTo>
                  <a:lnTo>
                    <a:pt x="17" y="35"/>
                  </a:lnTo>
                  <a:lnTo>
                    <a:pt x="26" y="3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28" y="1"/>
                  </a:lnTo>
                  <a:cubicBezTo>
                    <a:pt x="36" y="0"/>
                    <a:pt x="43" y="1"/>
                    <a:pt x="50" y="5"/>
                  </a:cubicBezTo>
                  <a:cubicBezTo>
                    <a:pt x="55" y="9"/>
                    <a:pt x="58" y="16"/>
                    <a:pt x="58" y="22"/>
                  </a:cubicBezTo>
                  <a:cubicBezTo>
                    <a:pt x="59" y="32"/>
                    <a:pt x="51" y="40"/>
                    <a:pt x="41" y="41"/>
                  </a:cubicBezTo>
                  <a:cubicBezTo>
                    <a:pt x="53" y="41"/>
                    <a:pt x="62" y="51"/>
                    <a:pt x="61" y="62"/>
                  </a:cubicBezTo>
                  <a:lnTo>
                    <a:pt x="61" y="62"/>
                  </a:lnTo>
                  <a:cubicBezTo>
                    <a:pt x="62" y="70"/>
                    <a:pt x="57" y="78"/>
                    <a:pt x="50" y="82"/>
                  </a:cubicBezTo>
                  <a:cubicBezTo>
                    <a:pt x="43" y="86"/>
                    <a:pt x="35" y="87"/>
                    <a:pt x="27" y="86"/>
                  </a:cubicBezTo>
                  <a:lnTo>
                    <a:pt x="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" name="Freeform 17"/>
            <p:cNvSpPr>
              <a:spLocks noEditPoints="1"/>
            </p:cNvSpPr>
            <p:nvPr userDrawn="1"/>
          </p:nvSpPr>
          <p:spPr bwMode="auto">
            <a:xfrm>
              <a:off x="1441450" y="5998016"/>
              <a:ext cx="103187" cy="106363"/>
            </a:xfrm>
            <a:custGeom>
              <a:avLst/>
              <a:gdLst>
                <a:gd name="T0" fmla="*/ 44 w 86"/>
                <a:gd name="T1" fmla="*/ 22 h 86"/>
                <a:gd name="T2" fmla="*/ 44 w 86"/>
                <a:gd name="T3" fmla="*/ 22 h 86"/>
                <a:gd name="T4" fmla="*/ 42 w 86"/>
                <a:gd name="T5" fmla="*/ 17 h 86"/>
                <a:gd name="T6" fmla="*/ 42 w 86"/>
                <a:gd name="T7" fmla="*/ 19 h 86"/>
                <a:gd name="T8" fmla="*/ 40 w 86"/>
                <a:gd name="T9" fmla="*/ 24 h 86"/>
                <a:gd name="T10" fmla="*/ 30 w 86"/>
                <a:gd name="T11" fmla="*/ 52 h 86"/>
                <a:gd name="T12" fmla="*/ 55 w 86"/>
                <a:gd name="T13" fmla="*/ 52 h 86"/>
                <a:gd name="T14" fmla="*/ 44 w 86"/>
                <a:gd name="T15" fmla="*/ 22 h 86"/>
                <a:gd name="T16" fmla="*/ 68 w 86"/>
                <a:gd name="T17" fmla="*/ 86 h 86"/>
                <a:gd name="T18" fmla="*/ 68 w 86"/>
                <a:gd name="T19" fmla="*/ 86 h 86"/>
                <a:gd name="T20" fmla="*/ 60 w 86"/>
                <a:gd name="T21" fmla="*/ 66 h 86"/>
                <a:gd name="T22" fmla="*/ 25 w 86"/>
                <a:gd name="T23" fmla="*/ 66 h 86"/>
                <a:gd name="T24" fmla="*/ 18 w 86"/>
                <a:gd name="T25" fmla="*/ 86 h 86"/>
                <a:gd name="T26" fmla="*/ 0 w 86"/>
                <a:gd name="T27" fmla="*/ 86 h 86"/>
                <a:gd name="T28" fmla="*/ 33 w 86"/>
                <a:gd name="T29" fmla="*/ 0 h 86"/>
                <a:gd name="T30" fmla="*/ 52 w 86"/>
                <a:gd name="T31" fmla="*/ 0 h 86"/>
                <a:gd name="T32" fmla="*/ 86 w 86"/>
                <a:gd name="T33" fmla="*/ 86 h 86"/>
                <a:gd name="T34" fmla="*/ 68 w 86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2"/>
                  </a:lnTo>
                  <a:lnTo>
                    <a:pt x="55" y="52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6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" name="Freeform 18"/>
            <p:cNvSpPr/>
            <p:nvPr userDrawn="1"/>
          </p:nvSpPr>
          <p:spPr bwMode="auto">
            <a:xfrm>
              <a:off x="1550988" y="5998016"/>
              <a:ext cx="84137" cy="111125"/>
            </a:xfrm>
            <a:custGeom>
              <a:avLst/>
              <a:gdLst>
                <a:gd name="T0" fmla="*/ 71 w 71"/>
                <a:gd name="T1" fmla="*/ 0 h 89"/>
                <a:gd name="T2" fmla="*/ 71 w 71"/>
                <a:gd name="T3" fmla="*/ 0 h 89"/>
                <a:gd name="T4" fmla="*/ 71 w 71"/>
                <a:gd name="T5" fmla="*/ 53 h 89"/>
                <a:gd name="T6" fmla="*/ 35 w 71"/>
                <a:gd name="T7" fmla="*/ 88 h 89"/>
                <a:gd name="T8" fmla="*/ 8 w 71"/>
                <a:gd name="T9" fmla="*/ 78 h 89"/>
                <a:gd name="T10" fmla="*/ 1 w 71"/>
                <a:gd name="T11" fmla="*/ 52 h 89"/>
                <a:gd name="T12" fmla="*/ 1 w 71"/>
                <a:gd name="T13" fmla="*/ 0 h 89"/>
                <a:gd name="T14" fmla="*/ 18 w 71"/>
                <a:gd name="T15" fmla="*/ 0 h 89"/>
                <a:gd name="T16" fmla="*/ 18 w 71"/>
                <a:gd name="T17" fmla="*/ 51 h 89"/>
                <a:gd name="T18" fmla="*/ 23 w 71"/>
                <a:gd name="T19" fmla="*/ 68 h 89"/>
                <a:gd name="T20" fmla="*/ 37 w 71"/>
                <a:gd name="T21" fmla="*/ 74 h 89"/>
                <a:gd name="T22" fmla="*/ 52 w 71"/>
                <a:gd name="T23" fmla="*/ 66 h 89"/>
                <a:gd name="T24" fmla="*/ 54 w 71"/>
                <a:gd name="T25" fmla="*/ 50 h 89"/>
                <a:gd name="T26" fmla="*/ 54 w 71"/>
                <a:gd name="T27" fmla="*/ 0 h 89"/>
                <a:gd name="T28" fmla="*/ 71 w 71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89">
                  <a:moveTo>
                    <a:pt x="71" y="0"/>
                  </a:moveTo>
                  <a:lnTo>
                    <a:pt x="71" y="0"/>
                  </a:lnTo>
                  <a:lnTo>
                    <a:pt x="71" y="53"/>
                  </a:lnTo>
                  <a:cubicBezTo>
                    <a:pt x="71" y="77"/>
                    <a:pt x="60" y="88"/>
                    <a:pt x="35" y="88"/>
                  </a:cubicBezTo>
                  <a:cubicBezTo>
                    <a:pt x="25" y="89"/>
                    <a:pt x="15" y="85"/>
                    <a:pt x="8" y="78"/>
                  </a:cubicBezTo>
                  <a:cubicBezTo>
                    <a:pt x="3" y="71"/>
                    <a:pt x="0" y="61"/>
                    <a:pt x="1" y="52"/>
                  </a:cubicBezTo>
                  <a:lnTo>
                    <a:pt x="1" y="0"/>
                  </a:lnTo>
                  <a:lnTo>
                    <a:pt x="18" y="0"/>
                  </a:lnTo>
                  <a:lnTo>
                    <a:pt x="18" y="51"/>
                  </a:lnTo>
                  <a:cubicBezTo>
                    <a:pt x="18" y="57"/>
                    <a:pt x="19" y="63"/>
                    <a:pt x="23" y="68"/>
                  </a:cubicBezTo>
                  <a:cubicBezTo>
                    <a:pt x="26" y="72"/>
                    <a:pt x="31" y="75"/>
                    <a:pt x="37" y="74"/>
                  </a:cubicBezTo>
                  <a:cubicBezTo>
                    <a:pt x="43" y="75"/>
                    <a:pt x="49" y="71"/>
                    <a:pt x="52" y="66"/>
                  </a:cubicBezTo>
                  <a:cubicBezTo>
                    <a:pt x="54" y="61"/>
                    <a:pt x="55" y="55"/>
                    <a:pt x="54" y="50"/>
                  </a:cubicBezTo>
                  <a:lnTo>
                    <a:pt x="54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55EBE256-E878-4F9E-BBDE-9718C03BBFD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3)">
    <p:bg>
      <p:bgPr>
        <a:solidFill>
          <a:srgbClr val="8C85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5B93B9-EC63-4593-A2E1-E4AE95DF20ED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3" name="Freeform 6"/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5" name="Freeform 5"/>
          <p:cNvSpPr/>
          <p:nvPr userDrawn="1"/>
        </p:nvSpPr>
        <p:spPr bwMode="auto">
          <a:xfrm>
            <a:off x="503238" y="5837322"/>
            <a:ext cx="10536237" cy="127000"/>
          </a:xfrm>
          <a:custGeom>
            <a:avLst/>
            <a:gdLst>
              <a:gd name="T0" fmla="*/ 8428 w 8819"/>
              <a:gd name="T1" fmla="*/ 0 h 102"/>
              <a:gd name="T2" fmla="*/ 8428 w 8819"/>
              <a:gd name="T3" fmla="*/ 0 h 102"/>
              <a:gd name="T4" fmla="*/ 8428 w 8819"/>
              <a:gd name="T5" fmla="*/ 38 h 102"/>
              <a:gd name="T6" fmla="*/ 0 w 8819"/>
              <a:gd name="T7" fmla="*/ 38 h 102"/>
              <a:gd name="T8" fmla="*/ 0 w 8819"/>
              <a:gd name="T9" fmla="*/ 61 h 102"/>
              <a:gd name="T10" fmla="*/ 8427 w 8819"/>
              <a:gd name="T11" fmla="*/ 61 h 102"/>
              <a:gd name="T12" fmla="*/ 8428 w 8819"/>
              <a:gd name="T13" fmla="*/ 60 h 102"/>
              <a:gd name="T14" fmla="*/ 8428 w 8819"/>
              <a:gd name="T15" fmla="*/ 102 h 102"/>
              <a:gd name="T16" fmla="*/ 8819 w 8819"/>
              <a:gd name="T17" fmla="*/ 50 h 102"/>
              <a:gd name="T18" fmla="*/ 8428 w 8819"/>
              <a:gd name="T19" fmla="*/ 0 h 102"/>
              <a:gd name="T20" fmla="*/ 8428 w 8819"/>
              <a:gd name="T21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19" h="102">
                <a:moveTo>
                  <a:pt x="8428" y="0"/>
                </a:moveTo>
                <a:lnTo>
                  <a:pt x="8428" y="0"/>
                </a:lnTo>
                <a:lnTo>
                  <a:pt x="8428" y="38"/>
                </a:lnTo>
                <a:lnTo>
                  <a:pt x="0" y="38"/>
                </a:lnTo>
                <a:lnTo>
                  <a:pt x="0" y="61"/>
                </a:lnTo>
                <a:lnTo>
                  <a:pt x="8427" y="61"/>
                </a:lnTo>
                <a:lnTo>
                  <a:pt x="8428" y="60"/>
                </a:lnTo>
                <a:lnTo>
                  <a:pt x="8428" y="102"/>
                </a:lnTo>
                <a:lnTo>
                  <a:pt x="8819" y="50"/>
                </a:lnTo>
                <a:lnTo>
                  <a:pt x="8428" y="0"/>
                </a:lnTo>
                <a:lnTo>
                  <a:pt x="84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6" name="Freeform 7"/>
          <p:cNvSpPr/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7" name="Freeform 8"/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8" name="Freeform 9"/>
          <p:cNvSpPr/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9" name="Freeform 10"/>
          <p:cNvSpPr/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0" name="Freeform 11"/>
          <p:cNvSpPr/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1" name="Freeform 12"/>
          <p:cNvSpPr/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2" name="Freeform 13"/>
          <p:cNvSpPr/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3" name="Freeform 14"/>
          <p:cNvSpPr/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4" name="Freeform 15"/>
          <p:cNvSpPr/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5" name="Freeform 16"/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6" name="Freeform 17"/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7" name="Freeform 18"/>
          <p:cNvSpPr/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E7C78-4CF7-486F-AA6F-247669971F7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3913" y="1656087"/>
            <a:ext cx="5112331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904244" y="1656161"/>
            <a:ext cx="5112000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440D3D-77C5-47D4-8C14-2F8A4818D084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3913" y="1656087"/>
            <a:ext cx="3312437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116940" y="1658673"/>
            <a:ext cx="3312437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7704138" y="1655763"/>
            <a:ext cx="3311525" cy="403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EFA5DD-D42A-497A-8434-E9A6671F6E5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504494" y="1656087"/>
            <a:ext cx="511175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904244" y="1656087"/>
            <a:ext cx="5111749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04244" y="3816087"/>
            <a:ext cx="5112331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904244" y="3816087"/>
            <a:ext cx="511200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E632-7FC6-4AA3-9B04-ACA89B64792A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6201" y="2058808"/>
            <a:ext cx="1891385" cy="16557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r>
              <a:rPr lang="de-DE"/>
              <a:t> 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4752087"/>
            <a:ext cx="8640000" cy="360000"/>
          </a:xfrm>
        </p:spPr>
        <p:txBody>
          <a:bodyPr wrap="square" lIns="0" rIns="0" anchor="ctr" anchorCtr="0"/>
          <a:lstStyle>
            <a:lvl1pPr algn="ctr">
              <a:defRPr>
                <a:solidFill>
                  <a:srgbClr val="B7B09D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244" y="2650487"/>
            <a:ext cx="8640000" cy="615553"/>
          </a:xfrm>
        </p:spPr>
        <p:txBody>
          <a:bodyPr lIns="0">
            <a:spAutoFit/>
          </a:bodyPr>
          <a:lstStyle>
            <a:lvl1pPr algn="ctr">
              <a:defRPr sz="40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0B88D3-BE8D-4917-890A-8C4CE9AD119D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F32C-20AB-4CD8-A852-2FD890190663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8782-7969-47BB-B3F2-628673B08089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E80ABEA3-FCC0-4798-9A75-4EE300724D1F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60538" y="5934864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2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Wechsel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4282F8-F746-4942-9984-6990A7F3393C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6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7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4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5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8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9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0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ihandform: Form 93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7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Freihandform: Form 98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ihandform: Form 100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2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3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ihandform: Form 104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6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10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25" name="Gruppieren 124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26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27" name="Rechteck: eine Ecke abgeschnitten 126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" y="1655763"/>
            <a:ext cx="11520488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87FC-2FF8-4186-A51F-64A1377CC652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103689" y="1655763"/>
            <a:ext cx="7416800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03999" y="1655763"/>
            <a:ext cx="3312351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5900" indent="-215900">
              <a:buFont typeface="Wingdings" panose="05000000000000000000" pitchFamily="2" charset="2"/>
              <a:buChar char="§"/>
              <a:defRPr sz="1600"/>
            </a:lvl2pPr>
            <a:lvl3pPr marL="431800" indent="-215900">
              <a:buFont typeface="Wingdings" panose="05000000000000000000" pitchFamily="2" charset="2"/>
              <a:buChar char="§"/>
              <a:defRPr sz="1600"/>
            </a:lvl3pPr>
            <a:lvl4pPr marL="647700" indent="-215900">
              <a:buFont typeface="Wingdings" panose="05000000000000000000" pitchFamily="2" charset="2"/>
              <a:buChar char="§"/>
              <a:defRPr sz="1600"/>
            </a:lvl4pPr>
            <a:lvl5pPr marL="864235" indent="-215900">
              <a:buFont typeface="Wingdings" panose="05000000000000000000" pitchFamily="2" charset="2"/>
              <a:buChar char="§"/>
              <a:defRPr sz="1600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202F-C008-436B-8726-B868BCE26655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03913" y="1655763"/>
            <a:ext cx="5616575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03999" y="1655763"/>
            <a:ext cx="5112575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5900" indent="-215900">
              <a:buFont typeface="Wingdings" panose="05000000000000000000" pitchFamily="2" charset="2"/>
              <a:buChar char="§"/>
              <a:defRPr sz="1600"/>
            </a:lvl2pPr>
            <a:lvl3pPr marL="431800" indent="-215900">
              <a:buFont typeface="Wingdings" panose="05000000000000000000" pitchFamily="2" charset="2"/>
              <a:buChar char="§"/>
              <a:defRPr sz="1600"/>
            </a:lvl3pPr>
            <a:lvl4pPr marL="647700" indent="-215900">
              <a:buFont typeface="Wingdings" panose="05000000000000000000" pitchFamily="2" charset="2"/>
              <a:buChar char="§"/>
              <a:defRPr sz="1600"/>
            </a:lvl4pPr>
            <a:lvl5pPr marL="864235" indent="-215900">
              <a:buFont typeface="Wingdings" panose="05000000000000000000" pitchFamily="2" charset="2"/>
              <a:buChar char="§"/>
              <a:defRPr sz="1600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66B32-6FD0-4EB7-8406-59F337EE0309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04244" y="2160087"/>
            <a:ext cx="5133821" cy="792000"/>
          </a:xfrm>
        </p:spPr>
        <p:txBody>
          <a:bodyPr wrap="none" anchor="t" anchorCtr="0"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Danke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4104244" y="3240087"/>
            <a:ext cx="5112575" cy="187200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 b="1"/>
            </a:lvl1pPr>
            <a:lvl2pPr marL="215900" indent="-215900">
              <a:buFont typeface="Wingdings" panose="05000000000000000000" pitchFamily="2" charset="2"/>
              <a:buChar char="§"/>
              <a:defRPr sz="1600" b="1"/>
            </a:lvl2pPr>
            <a:lvl3pPr marL="431800" indent="-215900">
              <a:buFont typeface="Wingdings" panose="05000000000000000000" pitchFamily="2" charset="2"/>
              <a:buChar char="§"/>
              <a:defRPr sz="1600" b="1"/>
            </a:lvl3pPr>
            <a:lvl4pPr marL="647700" indent="-215900">
              <a:buFont typeface="Wingdings" panose="05000000000000000000" pitchFamily="2" charset="2"/>
              <a:buChar char="§"/>
              <a:defRPr sz="1600" b="1"/>
            </a:lvl4pPr>
            <a:lvl5pPr marL="864235" indent="-215900">
              <a:buFont typeface="Wingdings" panose="05000000000000000000" pitchFamily="2" charset="2"/>
              <a:buChar char="§"/>
              <a:defRPr sz="1600" b="1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720244" y="2160087"/>
            <a:ext cx="2952000" cy="2952000"/>
          </a:xfrm>
          <a:prstGeom prst="ellipse">
            <a:avLst/>
          </a:prstGeom>
        </p:spPr>
        <p:txBody>
          <a:bodyPr tIns="252000" anchor="t" anchorCtr="0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41C504-67C6-4D65-B16C-8247D7146C3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E39-6040-4425-A6AB-4F97507A1DE1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 txBox="1"/>
          <p:nvPr userDrawn="1"/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r" defTabSz="864235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29EEDF-259C-4042-9C59-6BE2EE4E6A13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umsplatzhalter 4"/>
          <p:cNvSpPr txBox="1"/>
          <p:nvPr userDrawn="1"/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ctr" defTabSz="864235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06.12.2022</a:t>
            </a:r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D5C4-1FCB-498B-AFD0-BB4350643901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43" name="Fußzeilenplatzhalt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44" name="Foliennummernplatzhalt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CC8D-0302-4CA4-9F44-13076C1DEA61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11E4-C885-40CF-A86C-E1BEA4F569C7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D78B-D524-465A-BEC2-52753D39E3CA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-Titel"/>
          <p:cNvSpPr>
            <a:spLocks noGrp="1"/>
          </p:cNvSpPr>
          <p:nvPr>
            <p:ph type="title" hasCustomPrompt="1"/>
          </p:nvPr>
        </p:nvSpPr>
        <p:spPr>
          <a:xfrm>
            <a:off x="504000" y="432011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4244" y="16558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244" y="166543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04244" y="2457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4244" y="3249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4244" y="4041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4244" y="4824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901319" y="1656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4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903913" y="2448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903913" y="3250085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26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903913" y="4032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9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03913" y="4824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244" y="2448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4244" y="3240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24244" y="4032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24244" y="4824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44" y="1656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624244" y="2448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624244" y="3240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32" hasCustomPrompt="1"/>
          </p:nvPr>
        </p:nvSpPr>
        <p:spPr>
          <a:xfrm>
            <a:off x="6624244" y="4032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624244" y="4824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7756039F-A896-4291-9661-EDCC59426525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60538" y="5934864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0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8312-F25C-46F1-87B2-AB437004B404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DCC5-9881-4225-A287-F636E803EF1A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05EB-B2CD-478B-89E9-2F657AA5380D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7C50-2B90-4F67-AF7D-8AA0F5757F36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D1A8-9F6E-4514-91CA-9C90700CE242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8C4-6786-489B-B77A-AF1DFBD740C8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987E-B951-456D-B8FD-F989D641DB45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302-71A2-4A9F-8266-24FF24F26810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8A04326-CF45-4A7D-8F09-8D2BC2F7573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4A1C26-6C90-4AC3-8D2C-5B50ED755F0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7F7CD1-742A-4906-879E-74BF5DF8E83C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4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CE72654-E7D4-469B-9426-1DD02241B0C3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/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/>
            <p:cNvSpPr/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ihandform: Form 45"/>
            <p:cNvSpPr/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8" name="Freeform 73"/>
            <p:cNvSpPr/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74"/>
            <p:cNvSpPr/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75"/>
            <p:cNvSpPr/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Rectangle 76"/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Freeform 77"/>
            <p:cNvSpPr/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Freeform 78"/>
            <p:cNvSpPr/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Freeform 79"/>
            <p:cNvSpPr/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Freihandform: Form 87"/>
            <p:cNvSpPr/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89" name="Freihandform: Form 88"/>
            <p:cNvSpPr/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0" name="Freeform 85"/>
            <p:cNvSpPr/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Rectangle 86"/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87"/>
            <p:cNvSpPr/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91"/>
            <p:cNvSpPr/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eform 92"/>
            <p:cNvSpPr/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ihandform: Form 95"/>
            <p:cNvSpPr/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7" name="Freeform 97"/>
            <p:cNvSpPr/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Rectangle 98"/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Rectangle 99"/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eform 102"/>
            <p:cNvSpPr/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2" name="Freihandform: Form 101"/>
            <p:cNvSpPr/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3" name="Freeform 105"/>
            <p:cNvSpPr/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Freeform 106"/>
            <p:cNvSpPr/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107"/>
            <p:cNvSpPr/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108"/>
            <p:cNvSpPr/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9"/>
            <p:cNvSpPr/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ihandform: Form 107"/>
            <p:cNvSpPr/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</p:grpSp>
      <p:sp>
        <p:nvSpPr>
          <p:cNvPr id="146" name="Rechteck 145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7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48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7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8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2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3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4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8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2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7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8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9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0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1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2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3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4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5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6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7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8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9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0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1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2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3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4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5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6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7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8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9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0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1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2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3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4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5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6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7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8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9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0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1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2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3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4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5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6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7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8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9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0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1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2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3" name="Freihandform: Form 232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4" name="Freihandform: Form 233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5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6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7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8" name="Freihandform: Form 237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9" name="Freihandform: Form 238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0" name="Freihandform: Form 239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1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2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3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4" name="Freihandform: Form 243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5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6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7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8" name="Freihandform: Form 247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9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0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1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2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3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4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5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6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7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8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9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0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1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2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3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264" name="Gruppieren 263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265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266" name="Rechteck: eine Ecke abgeschnitten 265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/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/>
            <p:cNvSpPr/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ihandform: Form 45"/>
            <p:cNvSpPr/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8" name="Freeform 73"/>
            <p:cNvSpPr/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74"/>
            <p:cNvSpPr/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75"/>
            <p:cNvSpPr/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Rectangle 76"/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Freeform 77"/>
            <p:cNvSpPr/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Freeform 78"/>
            <p:cNvSpPr/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Freeform 79"/>
            <p:cNvSpPr/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Freihandform: Form 87"/>
            <p:cNvSpPr/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89" name="Freihandform: Form 88"/>
            <p:cNvSpPr/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0" name="Freeform 85"/>
            <p:cNvSpPr/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Rectangle 86"/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87"/>
            <p:cNvSpPr/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91"/>
            <p:cNvSpPr/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eform 92"/>
            <p:cNvSpPr/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ihandform: Form 95"/>
            <p:cNvSpPr/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7" name="Freeform 97"/>
            <p:cNvSpPr/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Rectangle 98"/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Rectangle 99"/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eform 102"/>
            <p:cNvSpPr/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2" name="Freihandform: Form 101"/>
            <p:cNvSpPr/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3" name="Freeform 105"/>
            <p:cNvSpPr/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Freeform 106"/>
            <p:cNvSpPr/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107"/>
            <p:cNvSpPr/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108"/>
            <p:cNvSpPr/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9"/>
            <p:cNvSpPr/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ihandform: Form 107"/>
            <p:cNvSpPr/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</p:grpSp>
      <p:grpSp>
        <p:nvGrpSpPr>
          <p:cNvPr id="36" name="Gruppieren 35"/>
          <p:cNvGrpSpPr>
            <a:grpSpLocks noChangeAspect="1"/>
          </p:cNvGrpSpPr>
          <p:nvPr userDrawn="1"/>
        </p:nvGrpSpPr>
        <p:grpSpPr>
          <a:xfrm>
            <a:off x="504000" y="5407200"/>
            <a:ext cx="10510838" cy="569912"/>
            <a:chOff x="657225" y="5558575"/>
            <a:chExt cx="10510838" cy="569912"/>
          </a:xfrm>
        </p:grpSpPr>
        <p:sp>
          <p:nvSpPr>
            <p:cNvPr id="5" name="Freeform 70"/>
            <p:cNvSpPr/>
            <p:nvPr userDrawn="1"/>
          </p:nvSpPr>
          <p:spPr bwMode="auto">
            <a:xfrm>
              <a:off x="663575" y="55617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6" name="Freihandform: Form 5"/>
            <p:cNvSpPr/>
            <p:nvPr userDrawn="1"/>
          </p:nvSpPr>
          <p:spPr bwMode="auto">
            <a:xfrm>
              <a:off x="855663" y="55617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" name="Freeform 73"/>
            <p:cNvSpPr/>
            <p:nvPr userDrawn="1"/>
          </p:nvSpPr>
          <p:spPr bwMode="auto">
            <a:xfrm>
              <a:off x="1022350" y="55585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74"/>
            <p:cNvSpPr/>
            <p:nvPr userDrawn="1"/>
          </p:nvSpPr>
          <p:spPr bwMode="auto">
            <a:xfrm>
              <a:off x="1139825" y="55601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75"/>
            <p:cNvSpPr/>
            <p:nvPr userDrawn="1"/>
          </p:nvSpPr>
          <p:spPr bwMode="auto">
            <a:xfrm>
              <a:off x="1287463" y="55617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0" name="Rectangle 76"/>
            <p:cNvSpPr>
              <a:spLocks noChangeArrowheads="1"/>
            </p:cNvSpPr>
            <p:nvPr userDrawn="1"/>
          </p:nvSpPr>
          <p:spPr bwMode="auto">
            <a:xfrm>
              <a:off x="1449388" y="5561750"/>
              <a:ext cx="31750" cy="155575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1" name="Freeform 77"/>
            <p:cNvSpPr/>
            <p:nvPr userDrawn="1"/>
          </p:nvSpPr>
          <p:spPr bwMode="auto">
            <a:xfrm>
              <a:off x="1519238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2" name="Freeform 78"/>
            <p:cNvSpPr/>
            <p:nvPr userDrawn="1"/>
          </p:nvSpPr>
          <p:spPr bwMode="auto">
            <a:xfrm>
              <a:off x="1684338" y="55617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3" name="Freeform 79"/>
            <p:cNvSpPr/>
            <p:nvPr userDrawn="1"/>
          </p:nvSpPr>
          <p:spPr bwMode="auto">
            <a:xfrm>
              <a:off x="1809750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4" name="Freihandform: Form 13"/>
            <p:cNvSpPr/>
            <p:nvPr userDrawn="1"/>
          </p:nvSpPr>
          <p:spPr bwMode="auto">
            <a:xfrm>
              <a:off x="1968501" y="55611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" name="Freihandform: Form 14"/>
            <p:cNvSpPr/>
            <p:nvPr userDrawn="1"/>
          </p:nvSpPr>
          <p:spPr bwMode="auto">
            <a:xfrm>
              <a:off x="2085975" y="55617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" name="Freeform 85"/>
            <p:cNvSpPr/>
            <p:nvPr userDrawn="1"/>
          </p:nvSpPr>
          <p:spPr bwMode="auto">
            <a:xfrm>
              <a:off x="2251075" y="55617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657225" y="6042762"/>
              <a:ext cx="9993313" cy="30162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8" name="Freeform 87"/>
            <p:cNvSpPr/>
            <p:nvPr userDrawn="1"/>
          </p:nvSpPr>
          <p:spPr bwMode="auto">
            <a:xfrm>
              <a:off x="10652125" y="59903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663575" y="57998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0" name="Freeform 92"/>
            <p:cNvSpPr/>
            <p:nvPr userDrawn="1"/>
          </p:nvSpPr>
          <p:spPr bwMode="auto">
            <a:xfrm>
              <a:off x="1735138" y="58395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1" name="Freihandform: Form 20"/>
            <p:cNvSpPr/>
            <p:nvPr userDrawn="1"/>
          </p:nvSpPr>
          <p:spPr bwMode="auto">
            <a:xfrm>
              <a:off x="1624799" y="58363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2" name="Freihandform: Form 21"/>
            <p:cNvSpPr/>
            <p:nvPr userDrawn="1"/>
          </p:nvSpPr>
          <p:spPr bwMode="auto">
            <a:xfrm>
              <a:off x="1518436" y="58363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" name="Freeform 97"/>
            <p:cNvSpPr/>
            <p:nvPr userDrawn="1"/>
          </p:nvSpPr>
          <p:spPr bwMode="auto">
            <a:xfrm>
              <a:off x="1409700" y="58379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4" name="Rectangle 98"/>
            <p:cNvSpPr>
              <a:spLocks noChangeArrowheads="1"/>
            </p:cNvSpPr>
            <p:nvPr userDrawn="1"/>
          </p:nvSpPr>
          <p:spPr bwMode="auto">
            <a:xfrm>
              <a:off x="1365250" y="5839562"/>
              <a:ext cx="12700" cy="107950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5" name="Rectangle 99"/>
            <p:cNvSpPr>
              <a:spLocks noChangeArrowheads="1"/>
            </p:cNvSpPr>
            <p:nvPr userDrawn="1"/>
          </p:nvSpPr>
          <p:spPr bwMode="auto">
            <a:xfrm>
              <a:off x="1363663" y="5791937"/>
              <a:ext cx="15875" cy="17463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6" name="Freihandform: Form 25"/>
            <p:cNvSpPr/>
            <p:nvPr userDrawn="1"/>
          </p:nvSpPr>
          <p:spPr bwMode="auto">
            <a:xfrm>
              <a:off x="1239838" y="58379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7" name="Freeform 102"/>
            <p:cNvSpPr/>
            <p:nvPr userDrawn="1"/>
          </p:nvSpPr>
          <p:spPr bwMode="auto">
            <a:xfrm>
              <a:off x="1131888" y="58379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8" name="Freihandform: Form 27"/>
            <p:cNvSpPr/>
            <p:nvPr userDrawn="1"/>
          </p:nvSpPr>
          <p:spPr bwMode="auto">
            <a:xfrm>
              <a:off x="1023140" y="58363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9" name="Freeform 105"/>
            <p:cNvSpPr/>
            <p:nvPr userDrawn="1"/>
          </p:nvSpPr>
          <p:spPr bwMode="auto">
            <a:xfrm>
              <a:off x="2228850" y="58395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0" name="Freeform 106"/>
            <p:cNvSpPr/>
            <p:nvPr userDrawn="1"/>
          </p:nvSpPr>
          <p:spPr bwMode="auto">
            <a:xfrm>
              <a:off x="2112963" y="58395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1" name="Freeform 107"/>
            <p:cNvSpPr/>
            <p:nvPr userDrawn="1"/>
          </p:nvSpPr>
          <p:spPr bwMode="auto">
            <a:xfrm>
              <a:off x="2030413" y="58094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2" name="Freeform 108"/>
            <p:cNvSpPr/>
            <p:nvPr userDrawn="1"/>
          </p:nvSpPr>
          <p:spPr bwMode="auto">
            <a:xfrm>
              <a:off x="1927225" y="58395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3" name="Freeform 109"/>
            <p:cNvSpPr/>
            <p:nvPr userDrawn="1"/>
          </p:nvSpPr>
          <p:spPr bwMode="auto">
            <a:xfrm>
              <a:off x="1846263" y="57887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4" name="Freihandform: Form 33"/>
            <p:cNvSpPr/>
            <p:nvPr userDrawn="1"/>
          </p:nvSpPr>
          <p:spPr bwMode="auto">
            <a:xfrm>
              <a:off x="2288374" y="58363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5" name="Freihandform: Form 34"/>
            <p:cNvSpPr/>
            <p:nvPr userDrawn="1"/>
          </p:nvSpPr>
          <p:spPr bwMode="auto">
            <a:xfrm>
              <a:off x="864390" y="58363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</p:grp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hteck 475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143F1183-407C-4FA7-A001-1E80EFC70787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51674" y="5899888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3" name="Textplatzhalter"/>
          <p:cNvSpPr>
            <a:spLocks noGrp="1"/>
          </p:cNvSpPr>
          <p:nvPr userDrawn="1">
            <p:ph type="body" idx="1"/>
          </p:nvPr>
        </p:nvSpPr>
        <p:spPr>
          <a:xfrm>
            <a:off x="504244" y="1656087"/>
            <a:ext cx="10512000" cy="3490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"/>
          <p:cNvSpPr>
            <a:spLocks noGrp="1"/>
          </p:cNvSpPr>
          <p:nvPr userDrawn="1">
            <p:ph type="title"/>
          </p:nvPr>
        </p:nvSpPr>
        <p:spPr>
          <a:xfrm>
            <a:off x="504244" y="432087"/>
            <a:ext cx="83520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grpSp>
        <p:nvGrpSpPr>
          <p:cNvPr id="325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04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9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7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8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2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3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4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8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2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7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8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7" name="Freihandform: Form 226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28" name="Freihandform: Form 227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93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4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5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0" name="Freihandform: Form 229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1" name="Freihandform: Form 230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2" name="Freihandform: Form 231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02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3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4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3" name="Freihandform: Form 232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07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8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9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9" name="Freihandform: Form 228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1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24" name="Gruppieren 323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03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323" name="Rechteck: eine Ecke abgeschnitten 322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3" name="Rechteck 22"/>
          <p:cNvSpPr/>
          <p:nvPr userDrawn="1"/>
        </p:nvSpPr>
        <p:spPr>
          <a:xfrm>
            <a:off x="11592245" y="1798214"/>
            <a:ext cx="1053494" cy="505160"/>
          </a:xfrm>
          <a:prstGeom prst="rect">
            <a:avLst/>
          </a:prstGeom>
          <a:solidFill>
            <a:srgbClr val="FFE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4D4943"/>
                </a:solidFill>
              </a:rPr>
              <a:t>#FFE06C</a:t>
            </a:r>
          </a:p>
          <a:p>
            <a:pPr algn="ctr"/>
            <a:r>
              <a:rPr lang="de-DE" sz="1100">
                <a:solidFill>
                  <a:srgbClr val="4D4943"/>
                </a:solidFill>
              </a:rPr>
              <a:t>255_224_92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11592245" y="4315567"/>
            <a:ext cx="1053494" cy="505160"/>
          </a:xfrm>
          <a:prstGeom prst="rect">
            <a:avLst/>
          </a:prstGeom>
          <a:solidFill>
            <a:srgbClr val="E95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#E9503E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233_80_62</a:t>
            </a:r>
          </a:p>
        </p:txBody>
      </p:sp>
      <p:sp>
        <p:nvSpPr>
          <p:cNvPr id="25" name="Rechteck 24"/>
          <p:cNvSpPr/>
          <p:nvPr userDrawn="1"/>
        </p:nvSpPr>
        <p:spPr>
          <a:xfrm>
            <a:off x="11592245" y="358327"/>
            <a:ext cx="1053494" cy="505160"/>
          </a:xfrm>
          <a:prstGeom prst="rect">
            <a:avLst/>
          </a:prstGeom>
          <a:solidFill>
            <a:srgbClr val="FD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# FDCA00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253_ 202_0</a:t>
            </a:r>
          </a:p>
        </p:txBody>
      </p:sp>
      <p:sp>
        <p:nvSpPr>
          <p:cNvPr id="26" name="Rechteck 25"/>
          <p:cNvSpPr/>
          <p:nvPr userDrawn="1"/>
        </p:nvSpPr>
        <p:spPr>
          <a:xfrm>
            <a:off x="11592245" y="847722"/>
            <a:ext cx="1053494" cy="505160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</a:t>
            </a:r>
            <a:r>
              <a:rPr lang="de-DE" sz="1100"/>
              <a:t>004E73</a:t>
            </a:r>
            <a:endParaRPr lang="de-DE" sz="1100">
              <a:solidFill>
                <a:schemeClr val="bg1"/>
              </a:solidFill>
            </a:endParaRPr>
          </a:p>
          <a:p>
            <a:pPr algn="ctr"/>
            <a:r>
              <a:rPr lang="de-DE" sz="1100"/>
              <a:t>0_78_115</a:t>
            </a:r>
            <a:endParaRPr lang="de-DE" sz="110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11592245" y="3812098"/>
            <a:ext cx="1053494" cy="505160"/>
          </a:xfrm>
          <a:prstGeom prst="rect">
            <a:avLst/>
          </a:prstGeom>
          <a:solidFill>
            <a:srgbClr val="EE7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#EE7A34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238_122_52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11592245" y="3308627"/>
            <a:ext cx="1053494" cy="505160"/>
          </a:xfrm>
          <a:prstGeom prst="rect">
            <a:avLst/>
          </a:prstGeom>
          <a:solidFill>
            <a:srgbClr val="5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#50B695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80_182_149</a:t>
            </a:r>
          </a:p>
        </p:txBody>
      </p:sp>
      <p:sp>
        <p:nvSpPr>
          <p:cNvPr id="29" name="Rechteck 28"/>
          <p:cNvSpPr/>
          <p:nvPr userDrawn="1"/>
        </p:nvSpPr>
        <p:spPr>
          <a:xfrm>
            <a:off x="11592245" y="2301685"/>
            <a:ext cx="1053494" cy="505160"/>
          </a:xfrm>
          <a:prstGeom prst="rect">
            <a:avLst/>
          </a:prstGeom>
          <a:solidFill>
            <a:srgbClr val="DDD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#DDDF5C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221_223_72</a:t>
            </a:r>
          </a:p>
        </p:txBody>
      </p:sp>
      <p:sp>
        <p:nvSpPr>
          <p:cNvPr id="30" name="Rechteck 29"/>
          <p:cNvSpPr/>
          <p:nvPr userDrawn="1"/>
        </p:nvSpPr>
        <p:spPr>
          <a:xfrm>
            <a:off x="11592245" y="2805156"/>
            <a:ext cx="1053494" cy="505160"/>
          </a:xfrm>
          <a:prstGeom prst="rect">
            <a:avLst/>
          </a:prstGeom>
          <a:solidFill>
            <a:srgbClr val="AFC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#AFCC50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175_204_80</a:t>
            </a:r>
          </a:p>
        </p:txBody>
      </p:sp>
      <p:sp>
        <p:nvSpPr>
          <p:cNvPr id="31" name="Rechteck 30"/>
          <p:cNvSpPr/>
          <p:nvPr userDrawn="1"/>
        </p:nvSpPr>
        <p:spPr>
          <a:xfrm>
            <a:off x="11592245" y="5758927"/>
            <a:ext cx="1053494" cy="50516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#808080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128_128_128</a:t>
            </a:r>
          </a:p>
        </p:txBody>
      </p:sp>
      <p:sp>
        <p:nvSpPr>
          <p:cNvPr id="255" name="Rechteck 254"/>
          <p:cNvSpPr/>
          <p:nvPr userDrawn="1"/>
        </p:nvSpPr>
        <p:spPr>
          <a:xfrm>
            <a:off x="11592245" y="5269555"/>
            <a:ext cx="1053494" cy="489372"/>
          </a:xfrm>
          <a:prstGeom prst="rect">
            <a:avLst/>
          </a:prstGeom>
          <a:solidFill>
            <a:srgbClr val="4D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#4D4943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77_73_67</a:t>
            </a:r>
          </a:p>
        </p:txBody>
      </p:sp>
      <p:sp>
        <p:nvSpPr>
          <p:cNvPr id="448" name="Textfeld 447"/>
          <p:cNvSpPr txBox="1"/>
          <p:nvPr userDrawn="1"/>
        </p:nvSpPr>
        <p:spPr>
          <a:xfrm>
            <a:off x="11592244" y="144087"/>
            <a:ext cx="8768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Primärfarben</a:t>
            </a:r>
          </a:p>
        </p:txBody>
      </p:sp>
      <p:sp>
        <p:nvSpPr>
          <p:cNvPr id="449" name="Textfeld 448"/>
          <p:cNvSpPr txBox="1"/>
          <p:nvPr userDrawn="1"/>
        </p:nvSpPr>
        <p:spPr>
          <a:xfrm>
            <a:off x="11592244" y="1584087"/>
            <a:ext cx="10756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Sekundärfarben</a:t>
            </a:r>
          </a:p>
        </p:txBody>
      </p:sp>
      <p:sp>
        <p:nvSpPr>
          <p:cNvPr id="450" name="Textfeld 449"/>
          <p:cNvSpPr txBox="1"/>
          <p:nvPr userDrawn="1"/>
        </p:nvSpPr>
        <p:spPr>
          <a:xfrm>
            <a:off x="11592244" y="5040087"/>
            <a:ext cx="86882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Tertiärfarben</a:t>
            </a: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6" name="Freeform 7"/>
          <p:cNvSpPr/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7" name="Freeform 8"/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8" name="Freeform 9"/>
          <p:cNvSpPr/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9" name="Freeform 10"/>
          <p:cNvSpPr/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0" name="Freeform 11"/>
          <p:cNvSpPr/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1" name="Freeform 12"/>
          <p:cNvSpPr/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2" name="Freeform 13"/>
          <p:cNvSpPr/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4" name="Freeform 14"/>
          <p:cNvSpPr/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5" name="Freeform 15"/>
          <p:cNvSpPr/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6" name="Freeform 16"/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7" name="Freeform 17"/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8" name="Freeform 18"/>
          <p:cNvSpPr/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50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243" name="Freeform 87"/>
          <p:cNvSpPr/>
          <p:nvPr userDrawn="1"/>
        </p:nvSpPr>
        <p:spPr bwMode="auto">
          <a:xfrm>
            <a:off x="10499725" y="5830832"/>
            <a:ext cx="515938" cy="138112"/>
          </a:xfrm>
          <a:custGeom>
            <a:avLst/>
            <a:gdLst>
              <a:gd name="T0" fmla="*/ 0 w 1155"/>
              <a:gd name="T1" fmla="*/ 0 h 305"/>
              <a:gd name="T2" fmla="*/ 0 w 1155"/>
              <a:gd name="T3" fmla="*/ 305 h 305"/>
              <a:gd name="T4" fmla="*/ 1155 w 1155"/>
              <a:gd name="T5" fmla="*/ 152 h 305"/>
              <a:gd name="T6" fmla="*/ 0 w 1155"/>
              <a:gd name="T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5" h="305">
                <a:moveTo>
                  <a:pt x="0" y="0"/>
                </a:moveTo>
                <a:lnTo>
                  <a:pt x="0" y="305"/>
                </a:lnTo>
                <a:lnTo>
                  <a:pt x="1155" y="152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458" name="Rectangle 86"/>
          <p:cNvSpPr>
            <a:spLocks noChangeArrowheads="1"/>
          </p:cNvSpPr>
          <p:nvPr userDrawn="1"/>
        </p:nvSpPr>
        <p:spPr bwMode="auto">
          <a:xfrm>
            <a:off x="504825" y="5886000"/>
            <a:ext cx="9993313" cy="30162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/>
  <p:txStyles>
    <p:titleStyle>
      <a:lvl1pPr algn="l" defTabSz="864235" rtl="0" eaLnBrk="1" latinLnBrk="0" hangingPunct="1">
        <a:lnSpc>
          <a:spcPct val="100000"/>
        </a:lnSpc>
        <a:spcBef>
          <a:spcPct val="0"/>
        </a:spcBef>
        <a:buNone/>
        <a:defRPr sz="3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64235" rtl="0" eaLnBrk="1" latinLnBrk="0" hangingPunct="1">
        <a:lnSpc>
          <a:spcPct val="100000"/>
        </a:lnSpc>
        <a:spcBef>
          <a:spcPts val="800"/>
        </a:spcBef>
        <a:spcAft>
          <a:spcPts val="4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864235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864235" rtl="0" eaLnBrk="1" latinLnBrk="0" hangingPunct="1">
        <a:lnSpc>
          <a:spcPct val="100000"/>
        </a:lnSpc>
        <a:spcBef>
          <a:spcPts val="200"/>
        </a:spcBef>
        <a:spcAft>
          <a:spcPts val="1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7700" indent="-215900" algn="l" defTabSz="864235" rtl="0" eaLnBrk="1" latinLnBrk="0" hangingPunct="1">
        <a:lnSpc>
          <a:spcPct val="100000"/>
        </a:lnSpc>
        <a:spcBef>
          <a:spcPts val="1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235" indent="-215900" algn="l" defTabSz="86423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418C-52AB-40BF-97D4-CF4F33D5D3B1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4313" y="432087"/>
            <a:ext cx="8352000" cy="1683712"/>
          </a:xfrm>
        </p:spPr>
        <p:txBody>
          <a:bodyPr/>
          <a:lstStyle/>
          <a:p>
            <a:r>
              <a:rPr lang="en-US" sz="3600">
                <a:solidFill>
                  <a:srgbClr val="FFC800"/>
                </a:solidFill>
              </a:rPr>
              <a:t>Tutorial Machine Learning in Solid Mechanics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84128" y="3456111"/>
            <a:ext cx="8352000" cy="108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>
                <a:sym typeface="+mn-ea"/>
              </a:rPr>
              <a:t>Xin Xiong  ,</a:t>
            </a:r>
            <a:r>
              <a:rPr lang="en-US" altLang="zh-CN"/>
              <a:t>Huasen Luo</a:t>
            </a:r>
          </a:p>
          <a:p>
            <a:endParaRPr lang="de-DE" altLang="zh-CN"/>
          </a:p>
          <a:p>
            <a:r>
              <a:rPr lang="en-US" altLang="zh-CN"/>
              <a:t>February 4</a:t>
            </a:r>
            <a:r>
              <a:rPr lang="de-DE"/>
              <a:t>, 2025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itel 4"/>
          <p:cNvSpPr txBox="1"/>
          <p:nvPr/>
        </p:nvSpPr>
        <p:spPr>
          <a:xfrm>
            <a:off x="504190" y="2376170"/>
            <a:ext cx="8189595" cy="504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FFC800"/>
                </a:solidFill>
              </a:rPr>
              <a:t>Task 3: Viscoelasticity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9BD8-4E73-306D-206D-ED66B5E3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9AB476-AC1D-560C-A552-7AC5EA57F7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1AA4F-CC6C-5D22-93E6-DC7B5B17C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5F1DD-21C2-2464-1742-CD9F0D4EC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10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86FA5F3-F324-3D39-1AFF-B9512B936477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2B6F8-14B4-F6A0-ED03-B01DAD651106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Extra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ω=3 A=3 </a:t>
            </a:r>
            <a:endParaRPr lang="en-US" altLang="zh-CN" sz="2000" dirty="0"/>
          </a:p>
        </p:txBody>
      </p:sp>
      <p:pic>
        <p:nvPicPr>
          <p:cNvPr id="2" name="图片 1" descr="图表, 直方图&#10;&#10;AI 生成的内容可能不正确。">
            <a:extLst>
              <a:ext uri="{FF2B5EF4-FFF2-40B4-BE49-F238E27FC236}">
                <a16:creationId xmlns:a16="http://schemas.microsoft.com/office/drawing/2014/main" id="{957C0D23-A9E5-F4FE-9F10-FBB4F0AB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36" y="1984339"/>
            <a:ext cx="8638479" cy="35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12A1-44FB-6105-D89D-9BD4DF184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D784C3-B93F-8910-DD21-FB28A7B160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8331E8-C93B-2788-85AC-F9A88A3E4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BB2BF3-B515-B379-AF3D-8E784C49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11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14289B0-5194-28A6-A70A-C2793F72144A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4A99D0-1C74-5572-1E50-9247C134BC5C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Extra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ω=3 A=3 </a:t>
            </a:r>
            <a:endParaRPr lang="en-US" altLang="zh-CN" sz="2000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92BBEEFF-423C-2936-CCBF-79081809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79" y="1789794"/>
            <a:ext cx="9133879" cy="38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3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99D6-8DE7-3B54-6421-47D42DE1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456269-3C56-2C62-D210-009796B68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17BB9-BD30-9C44-3099-93CA4351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9BEC9-9D57-BBDD-5102-396F44357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12</a:t>
            </a:fld>
            <a:endParaRPr lang="de-DE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8D632-DBAE-B39E-D0CE-C9BFC911CA32}"/>
              </a:ext>
            </a:extLst>
          </p:cNvPr>
          <p:cNvSpPr txBox="1"/>
          <p:nvPr/>
        </p:nvSpPr>
        <p:spPr>
          <a:xfrm>
            <a:off x="1147631" y="2159553"/>
            <a:ext cx="358670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Load path</a:t>
            </a:r>
          </a:p>
          <a:p>
            <a:pPr marL="647700" lvl="1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/>
              <a:t>Use Harmonic dataset</a:t>
            </a:r>
            <a:endParaRPr lang="en-US" sz="120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73E5680-F7A5-AA88-7084-0B6319A0E5AB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5" name="图片 4" descr="图表, 直方图&#10;&#10;AI 生成的内容可能不正确。">
            <a:extLst>
              <a:ext uri="{FF2B5EF4-FFF2-40B4-BE49-F238E27FC236}">
                <a16:creationId xmlns:a16="http://schemas.microsoft.com/office/drawing/2014/main" id="{89A7266F-BD21-A67D-6842-C62C2436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08" y="1235008"/>
            <a:ext cx="5037207" cy="2367394"/>
          </a:xfrm>
          <a:prstGeom prst="rect">
            <a:avLst/>
          </a:prstGeom>
        </p:spPr>
      </p:pic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16E45681-23A4-4D5D-48D0-E71AD04E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33" y="3608993"/>
            <a:ext cx="4904666" cy="24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B88C-AF0D-0621-B8DB-C4516B03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396157-41EB-15E5-578E-C146C15E50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1FD382-53B7-4A96-CA21-614B5D595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5B35C1-9CF2-7DD7-72E0-29E32C7B6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13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6C7ABAB-D40B-34BA-CDEF-E1165DFECBF9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11" name="图片 10" descr="图表, 直方图&#10;&#10;AI 生成的内容可能不正确。">
            <a:extLst>
              <a:ext uri="{FF2B5EF4-FFF2-40B4-BE49-F238E27FC236}">
                <a16:creationId xmlns:a16="http://schemas.microsoft.com/office/drawing/2014/main" id="{56A8E3DD-D10A-81DB-ECEF-D5487147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4" y="1378843"/>
            <a:ext cx="5151250" cy="25060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201E03A-BE2E-E904-BE4F-A2EF6EB02FF3}"/>
              </a:ext>
            </a:extLst>
          </p:cNvPr>
          <p:cNvSpPr txBox="1"/>
          <p:nvPr/>
        </p:nvSpPr>
        <p:spPr>
          <a:xfrm>
            <a:off x="1147631" y="2159553"/>
            <a:ext cx="358670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Load path</a:t>
            </a:r>
            <a:endParaRPr lang="en-US" sz="1200" dirty="0">
              <a:ea typeface="+mn-lt"/>
              <a:cs typeface="+mn-lt"/>
            </a:endParaRPr>
          </a:p>
          <a:p>
            <a:pPr marL="647700" lvl="1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/>
              <a:t>Use </a:t>
            </a:r>
            <a:r>
              <a:rPr lang="en-US" altLang="zh-CN" sz="2000" dirty="0">
                <a:solidFill>
                  <a:srgbClr val="4D4943"/>
                </a:solidFill>
                <a:latin typeface="Arial"/>
              </a:rPr>
              <a:t>relaxation dataset</a:t>
            </a:r>
            <a:endParaRPr lang="en-US" sz="1200">
              <a:solidFill>
                <a:srgbClr val="4D4943"/>
              </a:solidFill>
              <a:latin typeface="Arial"/>
            </a:endParaRPr>
          </a:p>
        </p:txBody>
      </p:sp>
      <p:pic>
        <p:nvPicPr>
          <p:cNvPr id="15" name="图片 14" descr="图表, 折线图&#10;&#10;AI 生成的内容可能不正确。">
            <a:extLst>
              <a:ext uri="{FF2B5EF4-FFF2-40B4-BE49-F238E27FC236}">
                <a16:creationId xmlns:a16="http://schemas.microsoft.com/office/drawing/2014/main" id="{6BFB8358-666A-122D-8D82-385077077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24" y="3606902"/>
            <a:ext cx="4986115" cy="23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B2DE-5F8E-2AFA-D7AF-8D1E12A0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128308-1787-5045-6362-E1691E4370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D569A-3279-DD4D-3005-CD38C9BD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11B108-2526-0771-8487-EE41881ED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14</a:t>
            </a:fld>
            <a:endParaRPr lang="de-DE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072FAB-17AB-768C-B728-8F2FBB7CC48C}"/>
              </a:ext>
            </a:extLst>
          </p:cNvPr>
          <p:cNvSpPr txBox="1"/>
          <p:nvPr/>
        </p:nvSpPr>
        <p:spPr>
          <a:xfrm>
            <a:off x="1429191" y="1091382"/>
            <a:ext cx="5752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Change n=150 for RNN model</a:t>
            </a:r>
            <a:endParaRPr lang="zh-CN" altLang="en-US" sz="1800" dirty="0" err="1"/>
          </a:p>
        </p:txBody>
      </p: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A812F800-59FF-7BA1-1D13-F5330DC2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96" y="1369360"/>
            <a:ext cx="9590425" cy="4417616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09232029-289F-3E15-DD22-24A3F979449A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679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8C79-6FEC-AE84-8344-17A05E99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FFBEB0-CFAF-44E7-34D7-2BFE3F899D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51EB7E-1DC1-6457-8449-09EABBC46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F13DB0-0BC1-18DA-9E78-71FF4118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15</a:t>
            </a:fld>
            <a:endParaRPr lang="de-DE"/>
          </a:p>
        </p:txBody>
      </p:sp>
      <p:pic>
        <p:nvPicPr>
          <p:cNvPr id="14" name="图片 13" descr="图表, 折线图, 直方图&#10;&#10;AI 生成的内容可能不正确。">
            <a:extLst>
              <a:ext uri="{FF2B5EF4-FFF2-40B4-BE49-F238E27FC236}">
                <a16:creationId xmlns:a16="http://schemas.microsoft.com/office/drawing/2014/main" id="{FD052E4A-A298-A395-E035-61EC7D14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22" y="1148172"/>
            <a:ext cx="4949766" cy="239574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55CF5D01-DB6B-E74F-FEE6-0C4556324BA6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18" name="图片 17" descr="图表, 折线图&#10;&#10;AI 生成的内容可能不正确。">
            <a:extLst>
              <a:ext uri="{FF2B5EF4-FFF2-40B4-BE49-F238E27FC236}">
                <a16:creationId xmlns:a16="http://schemas.microsoft.com/office/drawing/2014/main" id="{DDE680ED-E774-0A60-4721-5A1ACDAC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806" y="3547149"/>
            <a:ext cx="4847391" cy="2276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2F7331F-1355-83F4-CE6C-99DCDBE973B5}"/>
              </a:ext>
            </a:extLst>
          </p:cNvPr>
          <p:cNvSpPr txBox="1"/>
          <p:nvPr/>
        </p:nvSpPr>
        <p:spPr>
          <a:xfrm>
            <a:off x="409749" y="2188685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Maxwell model (not trainable)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sz="2000" dirty="0"/>
              <a:t>Test on ω=2 A=1 and ω=3 A=2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5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A9CC6-17D5-9FD5-025D-70C7859E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1942F8-60F2-7AC8-7CB4-29A747C190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795AF-F85D-F3EE-7B68-682822BFD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E22FE-38EA-2BDE-E912-9911CF2D1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16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6C0451F-DFB1-F608-E00E-4B72D90A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874246" cy="936000"/>
          </a:xfrm>
        </p:spPr>
        <p:txBody>
          <a:bodyPr/>
          <a:lstStyle/>
          <a:p>
            <a:r>
              <a:rPr lang="en-US" altLang="de-DE" dirty="0"/>
              <a:t>6 </a:t>
            </a:r>
            <a:r>
              <a:rPr lang="en-US" altLang="zh-CN" dirty="0"/>
              <a:t>Conclusion</a:t>
            </a:r>
            <a:br>
              <a:rPr lang="en-US" altLang="de-DE" dirty="0"/>
            </a:br>
            <a:br>
              <a:rPr lang="en-US" altLang="de-DE" dirty="0"/>
            </a:br>
            <a:endParaRPr lang="de-DE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9CA03BE-4BC3-CD3E-F403-2AE46A5F8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91845"/>
              </p:ext>
            </p:extLst>
          </p:nvPr>
        </p:nvGraphicFramePr>
        <p:xfrm>
          <a:off x="1151538" y="1725871"/>
          <a:ext cx="9217412" cy="2592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808865749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836638872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982188738"/>
                    </a:ext>
                  </a:extLst>
                </a:gridCol>
                <a:gridCol w="2737412">
                  <a:extLst>
                    <a:ext uri="{9D8B030D-6E8A-4147-A177-3AD203B41FA5}">
                      <a16:colId xmlns:a16="http://schemas.microsoft.com/office/drawing/2014/main" val="312951105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Simple RNN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Maxwell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GSM Model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329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Physics-based?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4925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Training Approach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Purely Data-driven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Physics + Data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Physics + Neural Network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53678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Computational Cost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Low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Moderate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High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26120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Interpolation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6594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Extrapolation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Best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52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16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3954492" y="5308792"/>
            <a:ext cx="2342434" cy="77750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Xin </a:t>
            </a:r>
            <a:r>
              <a:rPr lang="de-DE" err="1"/>
              <a:t>Xiong</a:t>
            </a:r>
            <a:r>
              <a:rPr lang="de-DE"/>
              <a:t>,  </a:t>
            </a:r>
            <a:r>
              <a:rPr lang="de-DE" i="0" u="none" strike="noStrike" err="1">
                <a:effectLst/>
                <a:latin typeface="+mn-lt"/>
              </a:rPr>
              <a:t>Huasen</a:t>
            </a:r>
            <a:r>
              <a:rPr lang="de-DE" i="0" u="none" strike="noStrike">
                <a:effectLst/>
                <a:latin typeface="+mn-lt"/>
              </a:rPr>
              <a:t> Luo</a:t>
            </a:r>
            <a:endParaRPr lang="zh-CN" altLang="en-US"/>
          </a:p>
          <a:p>
            <a:endParaRPr lang="de-DE" i="0" u="none" strike="noStrike">
              <a:effectLst/>
              <a:latin typeface="+mn-lt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21C1F5-47B8-4EAB-93B4-A5530125CD0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224000" y="1368011"/>
            <a:ext cx="5832060" cy="801926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/>
              <a:t>Data generation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04000" y="1465303"/>
            <a:ext cx="720000" cy="704307"/>
          </a:xfrm>
        </p:spPr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04000" y="2217545"/>
            <a:ext cx="720000" cy="744390"/>
          </a:xfrm>
        </p:spPr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504000" y="2961935"/>
            <a:ext cx="720000" cy="691322"/>
          </a:xfrm>
        </p:spPr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504000" y="3753935"/>
            <a:ext cx="720000" cy="749078"/>
          </a:xfrm>
        </p:spPr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5"/>
          </p:nvPr>
        </p:nvSpPr>
        <p:spPr>
          <a:xfrm>
            <a:off x="1214030" y="2867749"/>
            <a:ext cx="8224276" cy="791926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>
                <a:sym typeface="+mn-ea"/>
              </a:rPr>
              <a:t>Maxwell model</a:t>
            </a:r>
            <a:endParaRPr lang="en-US" altLang="zh-CN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/>
          </p:nvPr>
        </p:nvSpPr>
        <p:spPr>
          <a:xfrm>
            <a:off x="1214030" y="3659749"/>
            <a:ext cx="6888635" cy="791729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Generalized standard materials (GSM) model</a:t>
            </a:r>
            <a:endParaRPr>
              <a:ea typeface="+mn-lt"/>
              <a:cs typeface="+mn-lt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</p:spPr>
        <p:txBody>
          <a:bodyPr/>
          <a:lstStyle/>
          <a:p>
            <a:fld id="{85B16859-8BB7-4D1B-80C6-67EF21C6210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2</a:t>
            </a:fld>
            <a:endParaRPr lang="de-DE"/>
          </a:p>
        </p:txBody>
      </p:sp>
      <p:sp>
        <p:nvSpPr>
          <p:cNvPr id="17" name="Textplatzhalter 13"/>
          <p:cNvSpPr txBox="1"/>
          <p:nvPr/>
        </p:nvSpPr>
        <p:spPr>
          <a:xfrm>
            <a:off x="1224297" y="2170614"/>
            <a:ext cx="8061336" cy="702852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+mn-ea"/>
              </a:rPr>
              <a:t>Simple RNN</a:t>
            </a:r>
            <a:endParaRPr lang="en-US" altLang="zh-CN"/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519C9171-C801-0996-7FEE-F1A424E4EEB2}"/>
              </a:ext>
            </a:extLst>
          </p:cNvPr>
          <p:cNvSpPr txBox="1">
            <a:spLocks/>
          </p:cNvSpPr>
          <p:nvPr/>
        </p:nvSpPr>
        <p:spPr>
          <a:xfrm>
            <a:off x="1211173" y="4451478"/>
            <a:ext cx="6215934" cy="781957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latin typeface="Arial" panose="020B0604020202020204"/>
              </a:rPr>
              <a:t>Results</a:t>
            </a:r>
            <a:endParaRPr lang="en-US" dirty="0">
              <a:latin typeface="Arial" panose="020B0604020202020204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A9D77C1A-2775-7483-44F5-3F696FDC7D21}"/>
              </a:ext>
            </a:extLst>
          </p:cNvPr>
          <p:cNvSpPr txBox="1"/>
          <p:nvPr/>
        </p:nvSpPr>
        <p:spPr>
          <a:xfrm>
            <a:off x="504000" y="4509086"/>
            <a:ext cx="720000" cy="734318"/>
          </a:xfrm>
          <a:prstGeom prst="rect">
            <a:avLst/>
          </a:prstGeom>
        </p:spPr>
        <p:txBody>
          <a:bodyPr vert="horz" lIns="0" tIns="0" rIns="144000" bIns="0" rtlCol="0" anchor="t">
            <a:noAutofit/>
          </a:bodyPr>
          <a:lstStyle>
            <a:lvl1pPr marL="0" indent="0" algn="r" defTabSz="86423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47F882EA-E131-FDE7-7428-AD607CDB7BE9}"/>
              </a:ext>
            </a:extLst>
          </p:cNvPr>
          <p:cNvSpPr txBox="1">
            <a:spLocks/>
          </p:cNvSpPr>
          <p:nvPr/>
        </p:nvSpPr>
        <p:spPr>
          <a:xfrm>
            <a:off x="1200069" y="5106455"/>
            <a:ext cx="6215934" cy="781957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latin typeface="Arial" panose="020B0604020202020204"/>
              </a:rPr>
              <a:t>Conclusion</a:t>
            </a:r>
            <a:endParaRPr lang="en-US" dirty="0">
              <a:latin typeface="Arial" panose="020B0604020202020204"/>
            </a:endParaRP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5D43017-930E-4DB6-EC44-E7671A8D71B5}"/>
              </a:ext>
            </a:extLst>
          </p:cNvPr>
          <p:cNvSpPr txBox="1"/>
          <p:nvPr/>
        </p:nvSpPr>
        <p:spPr>
          <a:xfrm>
            <a:off x="493262" y="5164063"/>
            <a:ext cx="720000" cy="734318"/>
          </a:xfrm>
          <a:prstGeom prst="rect">
            <a:avLst/>
          </a:prstGeom>
        </p:spPr>
        <p:txBody>
          <a:bodyPr vert="horz" lIns="0" tIns="0" rIns="144000" bIns="0" rtlCol="0" anchor="t">
            <a:noAutofit/>
          </a:bodyPr>
          <a:lstStyle>
            <a:lvl1pPr marL="0" indent="0" algn="r" defTabSz="86423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dirty="0"/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4B43-FEA4-1509-B4E0-335E89E3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DEB95-CF50-BFBF-8EB2-9E8F9268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733158" cy="850859"/>
          </a:xfrm>
        </p:spPr>
        <p:txBody>
          <a:bodyPr/>
          <a:lstStyle/>
          <a:p>
            <a:r>
              <a:rPr lang="en-US" altLang="de-DE"/>
              <a:t>1</a:t>
            </a:r>
            <a:r>
              <a:rPr lang="de-DE"/>
              <a:t> </a:t>
            </a:r>
            <a:r>
              <a:rPr lang="en-US">
                <a:sym typeface="+mn-ea"/>
              </a:rPr>
              <a:t>Data Generation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7475A3-165D-E7E9-C468-B62CE0690A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B79BF-730C-0269-7A51-4A8FBD74F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5862F-81A9-C48D-65F3-985359D98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3</a:t>
            </a:fld>
            <a:endParaRPr lang="de-DE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2662B9-7C4F-8009-9E01-B1955AB69B9C}"/>
              </a:ext>
            </a:extLst>
          </p:cNvPr>
          <p:cNvSpPr txBox="1"/>
          <p:nvPr/>
        </p:nvSpPr>
        <p:spPr>
          <a:xfrm>
            <a:off x="996905" y="1420342"/>
            <a:ext cx="8085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/>
              <a:t>Harmonic Oscillation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5BA471-A7F8-4FB9-4733-97B56E72C1E9}"/>
                  </a:ext>
                </a:extLst>
              </p:cNvPr>
              <p:cNvSpPr txBox="1"/>
              <p:nvPr/>
            </p:nvSpPr>
            <p:spPr>
              <a:xfrm>
                <a:off x="1281431" y="2058093"/>
                <a:ext cx="8847267" cy="101925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Strain function</a:t>
                </a:r>
                <a:r>
                  <a:rPr lang="zh-CN" altLang="en-US" sz="1800"/>
                  <a:t>：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𝜀</a:t>
                </a:r>
                <a:r>
                  <a:rPr lang="en-US" altLang="zh-CN" sz="1800"/>
                  <a:t>(</a:t>
                </a:r>
                <a:r>
                  <a:rPr lang="zh-CN" altLang="en-US" sz="1800"/>
                  <a:t>𝑡</a:t>
                </a:r>
                <a:r>
                  <a:rPr lang="en-US" altLang="zh-CN" sz="1800"/>
                  <a:t>) = </a:t>
                </a:r>
                <a:r>
                  <a:rPr lang="zh-CN" altLang="en-US" sz="1800"/>
                  <a:t>𝐴 </a:t>
                </a:r>
                <a:r>
                  <a:rPr lang="en-US" altLang="zh-CN" sz="1800"/>
                  <a:t>sin(</a:t>
                </a:r>
                <a:r>
                  <a:rPr lang="zh-CN" altLang="en-US" sz="1800"/>
                  <a:t>𝜔𝑡</a:t>
                </a:r>
                <a:r>
                  <a:rPr lang="en-US" altLang="zh-CN" sz="1800"/>
                  <a:t>) </a:t>
                </a:r>
                <a:r>
                  <a:rPr lang="zh-CN" altLang="en-US" sz="1800"/>
                  <a:t>𝜀</a:t>
                </a:r>
                <a:r>
                  <a:rPr lang="en-US" altLang="zh-CN" sz="1800"/>
                  <a:t>(</a:t>
                </a:r>
                <a:r>
                  <a:rPr lang="zh-CN" altLang="en-US" sz="1800"/>
                  <a:t>𝑡</a:t>
                </a:r>
                <a:r>
                  <a:rPr lang="en-US" altLang="zh-CN" sz="1800"/>
                  <a:t>)</a:t>
                </a:r>
              </a:p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​Strain rate function: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ea typeface="+mn-lt"/>
                            <a:cs typeface="+mn-lt"/>
                          </a:rPr>
                          <m:t>𝜀</m:t>
                        </m:r>
                      </m:e>
                    </m:acc>
                  </m:oMath>
                </a14:m>
                <a:r>
                  <a:rPr lang="el-GR" altLang="zh-CN" sz="1800"/>
                  <a:t>(</a:t>
                </a:r>
                <a:r>
                  <a:rPr lang="en-US" altLang="zh-CN" sz="1800"/>
                  <a:t>t) = A</a:t>
                </a:r>
                <a:r>
                  <a:rPr lang="zh-CN" altLang="en-US" sz="1800"/>
                  <a:t>𝜔 </a:t>
                </a:r>
                <a:r>
                  <a:rPr lang="en-US" altLang="zh-CN" sz="1800"/>
                  <a:t>cos(</a:t>
                </a:r>
                <a:r>
                  <a:rPr lang="el-GR" altLang="zh-CN" sz="1800"/>
                  <a:t>ω</a:t>
                </a:r>
                <a:r>
                  <a:rPr lang="en-US" altLang="zh-CN" sz="1800"/>
                  <a:t>t)</a:t>
                </a:r>
              </a:p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Parameters:  (</a:t>
                </a:r>
                <a:r>
                  <a:rPr lang="zh-CN" altLang="en-US" sz="1800"/>
                  <a:t>𝐴</a:t>
                </a:r>
                <a:r>
                  <a:rPr lang="en-US" altLang="zh-CN" sz="1800"/>
                  <a:t>,</a:t>
                </a:r>
                <a:r>
                  <a:rPr lang="zh-CN" altLang="en-US" sz="1800"/>
                  <a:t>𝜔</a:t>
                </a:r>
                <a:r>
                  <a:rPr lang="en-US" altLang="zh-CN" sz="1800"/>
                  <a:t>) ∈ {(1,1), (1,2), (2,3)}</a:t>
                </a:r>
                <a:endParaRPr lang="zh-CN" altLang="en-US" sz="18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5BA471-A7F8-4FB9-4733-97B56E72C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31" y="2058093"/>
                <a:ext cx="8847267" cy="1019253"/>
              </a:xfrm>
              <a:prstGeom prst="rect">
                <a:avLst/>
              </a:prstGeom>
              <a:blipFill>
                <a:blip r:embed="rId3"/>
                <a:stretch>
                  <a:fillRect l="-1446" t="-898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5D202CB-212E-7A3A-E9CB-690E2F6AB2C3}"/>
              </a:ext>
            </a:extLst>
          </p:cNvPr>
          <p:cNvSpPr txBox="1"/>
          <p:nvPr/>
        </p:nvSpPr>
        <p:spPr>
          <a:xfrm>
            <a:off x="996905" y="3594065"/>
            <a:ext cx="8085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/>
              <a:t>Relaxation Tests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A56462-1147-6B92-1452-E2084EAB3DD4}"/>
              </a:ext>
            </a:extLst>
          </p:cNvPr>
          <p:cNvSpPr txBox="1"/>
          <p:nvPr/>
        </p:nvSpPr>
        <p:spPr>
          <a:xfrm>
            <a:off x="1281431" y="4234181"/>
            <a:ext cx="88472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altLang="zh-CN" sz="1800"/>
              <a:t>Strain applied until first peak, then fixed to observe stress relaxation</a:t>
            </a:r>
            <a:endParaRPr lang="zh-CN" altLang="en-US" sz="1800"/>
          </a:p>
        </p:txBody>
      </p:sp>
      <p:pic>
        <p:nvPicPr>
          <p:cNvPr id="8" name="图片 7" descr="图示, 示意图&#10;&#10;AI 生成的内容可能不正确。">
            <a:extLst>
              <a:ext uri="{FF2B5EF4-FFF2-40B4-BE49-F238E27FC236}">
                <a16:creationId xmlns:a16="http://schemas.microsoft.com/office/drawing/2014/main" id="{D47E61D0-F98A-926C-A62E-177D03A55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28" y="1537675"/>
            <a:ext cx="3120055" cy="203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BD17C-8905-719E-CDF4-46A2520F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150A9-0097-5CCB-0D32-1DE06B52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733158" cy="936000"/>
          </a:xfrm>
        </p:spPr>
        <p:txBody>
          <a:bodyPr/>
          <a:lstStyle/>
          <a:p>
            <a:r>
              <a:rPr lang="en-US" altLang="de-DE"/>
              <a:t>2 Simple RNN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069A48-5266-F2E5-6D27-53B9608E0E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E31F5-BBB8-D804-B752-33E26AF17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F4C41F-C981-4444-39DF-762DE5524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4</a:t>
            </a:fld>
            <a:endParaRPr lang="de-DE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E0D28-23F4-4FC4-9C84-34DCAE6E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70" y="1693928"/>
            <a:ext cx="8133365" cy="3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D59B-B8BE-0562-00FE-50C6C159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1165FA-C52F-5DEA-22A4-41E789643E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5638EC-A99F-1EC7-F494-8BFB2BEC1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0E35B-B8F5-65D3-30DF-9FA2D5B2F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5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DE04E41-ED56-19DC-DB5A-8709B65BD6A5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3 Maxwell model</a:t>
            </a:r>
            <a:endParaRPr lang="en-US" b="0" dirty="0"/>
          </a:p>
        </p:txBody>
      </p:sp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F79A4C4E-77D3-A06F-308F-BA158FF4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06" y="1370250"/>
            <a:ext cx="1780828" cy="3562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DADC61-2080-6143-CB16-441BFB02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73" y="1615535"/>
            <a:ext cx="3021644" cy="5905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3FD906-A084-E73C-088B-A44B8D3203EB}"/>
              </a:ext>
            </a:extLst>
          </p:cNvPr>
          <p:cNvSpPr txBox="1"/>
          <p:nvPr/>
        </p:nvSpPr>
        <p:spPr>
          <a:xfrm>
            <a:off x="8222981" y="2898599"/>
            <a:ext cx="279729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sz="2000" dirty="0">
                <a:ea typeface="+mn-lt"/>
                <a:cs typeface="+mn-lt"/>
              </a:rPr>
              <a:t>Maxwell model (not trainable)</a:t>
            </a:r>
            <a:endParaRPr lang="en-US" altLang="zh-CN" sz="2000" dirty="0">
              <a:ea typeface="+mn-lt"/>
              <a:cs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7C27AA-0251-DB0E-CB4E-62ADBFDC9A70}"/>
              </a:ext>
            </a:extLst>
          </p:cNvPr>
          <p:cNvSpPr txBox="1"/>
          <p:nvPr/>
        </p:nvSpPr>
        <p:spPr>
          <a:xfrm>
            <a:off x="8218654" y="4052606"/>
            <a:ext cx="279729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sz="2000" dirty="0">
                <a:ea typeface="+mn-lt"/>
                <a:cs typeface="+mn-lt"/>
              </a:rPr>
              <a:t>Maxwell model (trainable)</a:t>
            </a:r>
            <a:endParaRPr lang="en-US" altLang="zh-CN" sz="2000" dirty="0">
              <a:ea typeface="+mn-lt"/>
              <a:cs typeface="+mn-lt"/>
            </a:endParaRPr>
          </a:p>
        </p:txBody>
      </p:sp>
      <p:pic>
        <p:nvPicPr>
          <p:cNvPr id="13" name="图片 12" descr="图片包含 形状&#10;&#10;AI 生成的内容可能不正确。">
            <a:extLst>
              <a:ext uri="{FF2B5EF4-FFF2-40B4-BE49-F238E27FC236}">
                <a16:creationId xmlns:a16="http://schemas.microsoft.com/office/drawing/2014/main" id="{E681F23A-E263-18FF-596C-E3683415C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79" y="2972671"/>
            <a:ext cx="524146" cy="552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250DC7-F49F-C810-80DC-6B4026DEF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422" y="2909887"/>
            <a:ext cx="3142638" cy="657225"/>
          </a:xfrm>
          <a:prstGeom prst="rect">
            <a:avLst/>
          </a:prstGeom>
        </p:spPr>
      </p:pic>
      <p:pic>
        <p:nvPicPr>
          <p:cNvPr id="15" name="图片 14" descr="图片包含 文本&#10;&#10;AI 生成的内容可能不正确。">
            <a:extLst>
              <a:ext uri="{FF2B5EF4-FFF2-40B4-BE49-F238E27FC236}">
                <a16:creationId xmlns:a16="http://schemas.microsoft.com/office/drawing/2014/main" id="{E739340E-3321-E562-3082-B16EB7AE2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60" y="4360244"/>
            <a:ext cx="3275962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4486-1AF8-9B17-AB22-9568DB38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70C8AA-5132-1DB1-8DEB-B703F864D3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ED2C8A-D2D5-52FA-DDB8-6F2736415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B0F5E-74E9-0687-91D8-BD402A150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6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6FF536C-6D33-3C63-F28E-D7629B46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874246" cy="391938"/>
          </a:xfrm>
        </p:spPr>
        <p:txBody>
          <a:bodyPr/>
          <a:lstStyle/>
          <a:p>
            <a:r>
              <a:rPr lang="en-US" altLang="de-DE"/>
              <a:t>4 Generalized standard materials model</a:t>
            </a:r>
            <a:br>
              <a:rPr lang="en-US" altLang="de-DE"/>
            </a:br>
            <a:br>
              <a:rPr lang="en-US" altLang="de-DE"/>
            </a:br>
            <a:endParaRPr lang="de-DE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E29048AE-B0FB-8C06-13DE-AC392B26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06" y="1370250"/>
            <a:ext cx="1780828" cy="3562350"/>
          </a:xfrm>
          <a:prstGeom prst="rect">
            <a:avLst/>
          </a:prstGeom>
        </p:spPr>
      </p:pic>
      <p:pic>
        <p:nvPicPr>
          <p:cNvPr id="9" name="图片 8" descr="图片包含 形状&#10;&#10;AI 生成的内容可能不正确。">
            <a:extLst>
              <a:ext uri="{FF2B5EF4-FFF2-40B4-BE49-F238E27FC236}">
                <a16:creationId xmlns:a16="http://schemas.microsoft.com/office/drawing/2014/main" id="{B05556EF-47A6-396C-6AEC-1232CE0F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879" y="2972671"/>
            <a:ext cx="524146" cy="552450"/>
          </a:xfrm>
          <a:prstGeom prst="rect">
            <a:avLst/>
          </a:prstGeom>
        </p:spPr>
      </p:pic>
      <p:pic>
        <p:nvPicPr>
          <p:cNvPr id="10" name="图片 9" descr="图片包含 文本&#10;&#10;AI 生成的内容可能不正确。">
            <a:extLst>
              <a:ext uri="{FF2B5EF4-FFF2-40B4-BE49-F238E27FC236}">
                <a16:creationId xmlns:a16="http://schemas.microsoft.com/office/drawing/2014/main" id="{C1B73284-D107-DFE9-F0FB-CA29EE93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95" y="1512670"/>
            <a:ext cx="2247537" cy="970221"/>
          </a:xfrm>
          <a:prstGeom prst="rect">
            <a:avLst/>
          </a:prstGeom>
        </p:spPr>
      </p:pic>
      <p:pic>
        <p:nvPicPr>
          <p:cNvPr id="11" name="图片 10" descr="图片包含 形状&#10;&#10;AI 生成的内容可能不正确。">
            <a:extLst>
              <a:ext uri="{FF2B5EF4-FFF2-40B4-BE49-F238E27FC236}">
                <a16:creationId xmlns:a16="http://schemas.microsoft.com/office/drawing/2014/main" id="{8F06C54C-F26F-1728-BD85-24D23573A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073" y="2754037"/>
            <a:ext cx="3246251" cy="794710"/>
          </a:xfrm>
          <a:prstGeom prst="rect">
            <a:avLst/>
          </a:prstGeom>
        </p:spPr>
      </p:pic>
      <p:pic>
        <p:nvPicPr>
          <p:cNvPr id="12" name="图片 11" descr="图片包含 文本&#10;&#10;AI 生成的内容可能不正确。">
            <a:extLst>
              <a:ext uri="{FF2B5EF4-FFF2-40B4-BE49-F238E27FC236}">
                <a16:creationId xmlns:a16="http://schemas.microsoft.com/office/drawing/2014/main" id="{B32651AD-605D-704A-F2FD-6B7EC31FD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661" y="4009899"/>
            <a:ext cx="298074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6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87163-DCF2-67BD-1548-FF13112D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774FEB-F1B5-4602-0AE8-88A70DF8EA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5171BF-AF73-DDB5-6884-B381CCA4E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5C758-74EB-D5B4-9B8E-630B41B12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623323B-A855-E65A-8153-177FD9727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62059"/>
              </p:ext>
            </p:extLst>
          </p:nvPr>
        </p:nvGraphicFramePr>
        <p:xfrm>
          <a:off x="1233695" y="2376087"/>
          <a:ext cx="958145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822">
                  <a:extLst>
                    <a:ext uri="{9D8B030D-6E8A-4147-A177-3AD203B41FA5}">
                      <a16:colId xmlns:a16="http://schemas.microsoft.com/office/drawing/2014/main" val="2635330226"/>
                    </a:ext>
                  </a:extLst>
                </a:gridCol>
                <a:gridCol w="7622628">
                  <a:extLst>
                    <a:ext uri="{9D8B030D-6E8A-4147-A177-3AD203B41FA5}">
                      <a16:colId xmlns:a16="http://schemas.microsoft.com/office/drawing/2014/main" val="15808281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altLang="zh-CN"/>
                        <a:t>Model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How Physics is Incorporated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134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sz="17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RNN</a:t>
                      </a:r>
                      <a:endParaRPr lang="en-US" sz="17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 physics, purely data-driven.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119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/>
                        <a:t>Maxwell Model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Directly uses Maxwell equation constraints.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343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 Model</a:t>
                      </a:r>
                      <a:endParaRPr lang="zh-CN" altLang="en-US" sz="17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Uses neural network to approximate physical energy functions.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080156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EBF25105-09CF-36F3-BB24-58C9904AADB7}"/>
              </a:ext>
            </a:extLst>
          </p:cNvPr>
          <p:cNvSpPr txBox="1">
            <a:spLocks/>
          </p:cNvSpPr>
          <p:nvPr/>
        </p:nvSpPr>
        <p:spPr>
          <a:xfrm>
            <a:off x="713817" y="584487"/>
            <a:ext cx="8874246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de-DE" dirty="0"/>
              <a:t>6 </a:t>
            </a:r>
            <a:r>
              <a:rPr lang="en-US" altLang="zh-CN" dirty="0"/>
              <a:t>Conclusion</a:t>
            </a:r>
            <a:br>
              <a:rPr lang="en-US" altLang="de-DE" dirty="0"/>
            </a:br>
            <a:br>
              <a:rPr lang="en-US" altLang="de-DE" dirty="0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25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5B34D-238B-F225-3A76-031D85EC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ECE40E-6071-9666-2778-5F16DEC3A1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73054B-E5F0-7B2D-67E9-85E3FB7EC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27386-8672-B19F-92FA-D1B3DB098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8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596D3CE-9F7E-4232-D6C7-562F217A99F1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FC6ED-E8EE-A81C-FD8B-483D1A488351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Inter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ω=1 A=1 </a:t>
            </a:r>
            <a:endParaRPr lang="en-US" altLang="zh-CN" sz="2000" dirty="0"/>
          </a:p>
        </p:txBody>
      </p:sp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68686C4C-1677-67C5-A82F-77438ED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24" y="1790126"/>
            <a:ext cx="8376208" cy="34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9BAA1-CE25-39D6-64A0-12AF86D8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807A1-E0B5-1DEE-6888-A8ADE7146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0AB27-D3DA-62F0-9B0F-FB30380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0A729-80A0-8DBF-D3AC-0BA4FB2A3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9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613D013-B9C6-4BF6-277E-7FC3A80CC861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0443A8-5B40-F492-BFBD-3F77C1A924D3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Inter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ω=1 A=1 </a:t>
            </a:r>
            <a:endParaRPr lang="en-US" altLang="zh-CN" sz="2000" dirty="0"/>
          </a:p>
        </p:txBody>
      </p:sp>
      <p:pic>
        <p:nvPicPr>
          <p:cNvPr id="2" name="图片 1" descr="图表&#10;&#10;AI 生成的内容可能不正确。">
            <a:extLst>
              <a:ext uri="{FF2B5EF4-FFF2-40B4-BE49-F238E27FC236}">
                <a16:creationId xmlns:a16="http://schemas.microsoft.com/office/drawing/2014/main" id="{B65577D2-DCFE-D5B6-7CDA-DDA9348A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36" y="1896943"/>
            <a:ext cx="8648192" cy="3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1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NhMDU4Mzc5MzVkMzhhMzkzMTE5MmMzZTk5MDgyNGMifQ=="/>
</p:tagLst>
</file>

<file path=ppt/theme/theme1.xml><?xml version="1.0" encoding="utf-8"?>
<a:theme xmlns:a="http://schemas.openxmlformats.org/drawingml/2006/main" name="TUD Maschinenbau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4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8C857A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5900" indent="-215900" algn="l">
          <a:spcBef>
            <a:spcPts val="4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custClrLst>
    <a:custClr name="TUD Rot">
      <a:srgbClr val="E9503E"/>
    </a:custClr>
    <a:custClr name="TUD Orange">
      <a:srgbClr val="EE7A34"/>
    </a:custClr>
    <a:custClr name="TUD Dunkelgrau">
      <a:srgbClr val="4D4943"/>
    </a:custClr>
    <a:custClr name="TUD Mittelgrau">
      <a:srgbClr val="808080"/>
    </a:custClr>
    <a:custClr name="White">
      <a:srgbClr val="FFFFFF"/>
    </a:custClr>
    <a:custClr name="Black">
      <a:srgbClr val="000000"/>
    </a:custClr>
    <a:custClr name="TUD Dunkelgelb">
      <a:srgbClr val="FDCA00"/>
    </a:custClr>
    <a:custClr name="TUD Hellgelb">
      <a:srgbClr val="FFE05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Maschinenbau</Template>
  <Application>Microsoft Office PowerPoint</Application>
  <PresentationFormat>自定义</PresentationFormat>
  <Slides>17</Slides>
  <Notes>14</Notes>
  <HiddenSlides>0</HiddenSlide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TUD Maschinenbau</vt:lpstr>
      <vt:lpstr>自定义设计方案</vt:lpstr>
      <vt:lpstr>Tutorial Machine Learning in Solid Mechanics</vt:lpstr>
      <vt:lpstr>Agenda</vt:lpstr>
      <vt:lpstr>1 Data Generation</vt:lpstr>
      <vt:lpstr>2 Simple RNN</vt:lpstr>
      <vt:lpstr>PowerPoint 演示文稿</vt:lpstr>
      <vt:lpstr>4 Generalized standard materials model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 Conclusion  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Jens-Ole Kracht</dc:creator>
  <cp:revision>347</cp:revision>
  <dcterms:created xsi:type="dcterms:W3CDTF">2023-02-07T09:42:00Z</dcterms:created>
  <dcterms:modified xsi:type="dcterms:W3CDTF">2025-02-03T18:16:28Z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2024-05-24T00:18:24Z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93b172bb-457d-4c0a-8b69-93b8b3b2c304</vt:lpwstr>
  </property>
  <property fmtid="{D5CDD505-2E9C-101B-9397-08002B2CF9AE}" pid="7" name="MSIP_Label_defa4170-0d19-0005-0004-bc88714345d2_ActionId">
    <vt:lpwstr>50434efa-a8dd-4860-887f-cf07df6f2652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C1F56409756F4F118A9F0D68A921648C_12</vt:lpwstr>
  </property>
  <property fmtid="{D5CDD505-2E9C-101B-9397-08002B2CF9AE}" pid="10" name="KSOProductBuildVer">
    <vt:lpwstr>2052-12.1.0.18608</vt:lpwstr>
  </property>
</Properties>
</file>